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9"/>
  </p:notesMasterIdLst>
  <p:handoutMasterIdLst>
    <p:handoutMasterId r:id="rId60"/>
  </p:handoutMasterIdLst>
  <p:sldIdLst>
    <p:sldId id="256" r:id="rId3"/>
    <p:sldId id="359" r:id="rId4"/>
    <p:sldId id="439" r:id="rId5"/>
    <p:sldId id="375" r:id="rId6"/>
    <p:sldId id="421" r:id="rId7"/>
    <p:sldId id="410" r:id="rId8"/>
    <p:sldId id="414" r:id="rId9"/>
    <p:sldId id="411" r:id="rId10"/>
    <p:sldId id="412" r:id="rId11"/>
    <p:sldId id="413" r:id="rId12"/>
    <p:sldId id="418" r:id="rId13"/>
    <p:sldId id="423" r:id="rId14"/>
    <p:sldId id="435" r:id="rId15"/>
    <p:sldId id="436" r:id="rId16"/>
    <p:sldId id="437" r:id="rId17"/>
    <p:sldId id="438" r:id="rId18"/>
    <p:sldId id="417" r:id="rId19"/>
    <p:sldId id="416" r:id="rId20"/>
    <p:sldId id="454" r:id="rId21"/>
    <p:sldId id="455" r:id="rId22"/>
    <p:sldId id="419" r:id="rId23"/>
    <p:sldId id="424" r:id="rId24"/>
    <p:sldId id="376" r:id="rId25"/>
    <p:sldId id="434" r:id="rId26"/>
    <p:sldId id="426" r:id="rId27"/>
    <p:sldId id="425" r:id="rId28"/>
    <p:sldId id="432" r:id="rId29"/>
    <p:sldId id="409" r:id="rId30"/>
    <p:sldId id="427" r:id="rId31"/>
    <p:sldId id="428" r:id="rId32"/>
    <p:sldId id="429" r:id="rId33"/>
    <p:sldId id="430" r:id="rId34"/>
    <p:sldId id="391" r:id="rId35"/>
    <p:sldId id="379" r:id="rId36"/>
    <p:sldId id="440" r:id="rId37"/>
    <p:sldId id="445" r:id="rId38"/>
    <p:sldId id="386" r:id="rId39"/>
    <p:sldId id="446" r:id="rId40"/>
    <p:sldId id="441" r:id="rId41"/>
    <p:sldId id="388" r:id="rId42"/>
    <p:sldId id="442" r:id="rId43"/>
    <p:sldId id="444" r:id="rId44"/>
    <p:sldId id="443" r:id="rId45"/>
    <p:sldId id="447" r:id="rId46"/>
    <p:sldId id="449" r:id="rId47"/>
    <p:sldId id="450" r:id="rId48"/>
    <p:sldId id="448" r:id="rId49"/>
    <p:sldId id="458" r:id="rId50"/>
    <p:sldId id="451" r:id="rId51"/>
    <p:sldId id="452" r:id="rId52"/>
    <p:sldId id="453" r:id="rId53"/>
    <p:sldId id="457" r:id="rId54"/>
    <p:sldId id="459" r:id="rId55"/>
    <p:sldId id="404" r:id="rId56"/>
    <p:sldId id="456" r:id="rId57"/>
    <p:sldId id="396" r:id="rId5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86402" autoAdjust="0"/>
  </p:normalViewPr>
  <p:slideViewPr>
    <p:cSldViewPr>
      <p:cViewPr varScale="1">
        <p:scale>
          <a:sx n="65" d="100"/>
          <a:sy n="65" d="100"/>
        </p:scale>
        <p:origin x="66" y="288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377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9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Serbest 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7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Serbest 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8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9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Serbest 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Serbest 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Serbest 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Serbest 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 err="1"/>
              <a:t>AsÄ±l</a:t>
            </a:r>
            <a:r>
              <a:rPr lang="tr-TR" dirty="0"/>
              <a:t> </a:t>
            </a:r>
            <a:r>
              <a:rPr lang="tr-TR" dirty="0" err="1"/>
              <a:t>baÅŸlÄ±k</a:t>
            </a:r>
            <a:r>
              <a:rPr lang="tr-TR" dirty="0"/>
              <a:t> stili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AsÄ±l</a:t>
            </a:r>
            <a:r>
              <a:rPr lang="tr-TR" dirty="0"/>
              <a:t> metin stillerini dÃ¼zenlemek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  <a:p>
            <a:pPr lvl="1"/>
            <a:r>
              <a:rPr lang="tr-TR" dirty="0" err="1"/>
              <a:t>Ä°kinci</a:t>
            </a:r>
            <a:r>
              <a:rPr lang="tr-TR" dirty="0"/>
              <a:t> dÃ¼zey</a:t>
            </a:r>
          </a:p>
          <a:p>
            <a:pPr lvl="2"/>
            <a:r>
              <a:rPr lang="tr-TR" dirty="0"/>
              <a:t>ÃœÃ§Ã¼ncÃ¼ dÃ¼zey</a:t>
            </a:r>
          </a:p>
          <a:p>
            <a:pPr lvl="3"/>
            <a:r>
              <a:rPr lang="tr-TR" dirty="0"/>
              <a:t>DÃ¶rdÃ¼ncÃ¼ dÃ¼zey</a:t>
            </a:r>
          </a:p>
          <a:p>
            <a:pPr lvl="4"/>
            <a:r>
              <a:rPr lang="tr-TR" dirty="0" err="1"/>
              <a:t>BeÅŸinci</a:t>
            </a:r>
            <a:r>
              <a:rPr lang="tr-TR" dirty="0"/>
              <a:t> dÃ¼zey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tr-TR" smtClean="0"/>
              <a:pPr/>
              <a:t>29.07.2016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Â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erijn.org/files/hijackthis.zip" TargetMode="External"/><Relationship Id="rId3" Type="http://schemas.openxmlformats.org/officeDocument/2006/relationships/hyperlink" Target="http://www.heysoft.de/" TargetMode="External"/><Relationship Id="rId7" Type="http://schemas.openxmlformats.org/officeDocument/2006/relationships/hyperlink" Target="http://www.sysinternals.com/utilities/streams.html" TargetMode="External"/><Relationship Id="rId2" Type="http://schemas.openxmlformats.org/officeDocument/2006/relationships/hyperlink" Target="http://www.diamondc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oundstone.com/" TargetMode="External"/><Relationship Id="rId5" Type="http://schemas.openxmlformats.org/officeDocument/2006/relationships/hyperlink" Target="http://www.spywareinfo.com/~merijn/files/adsspy.zip" TargetMode="External"/><Relationship Id="rId10" Type="http://schemas.openxmlformats.org/officeDocument/2006/relationships/hyperlink" Target="http://www.codeproject.com/KB/shell/csadsdetectorarticle.aspx" TargetMode="External"/><Relationship Id="rId4" Type="http://schemas.openxmlformats.org/officeDocument/2006/relationships/hyperlink" Target="http://ntsecurity.nu/toolbox/lns/" TargetMode="External"/><Relationship Id="rId9" Type="http://schemas.openxmlformats.org/officeDocument/2006/relationships/hyperlink" Target="http://www.gmer.net/index.ph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ps-coordinates.net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bmm.gov.tr/yayinlar/Stenografi.pdf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tsarica.com/pi-hediyem-vardi-verdim-gitti-3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iicybersecurity.wordpress.com/2015/08/25/how-to-hide-secret-messages-in-music-files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sonicvisualiser.org/download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bc.se/~re/Coagula/Coagula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code.fr/music-sheet-cipher" TargetMode="External"/><Relationship Id="rId2" Type="http://schemas.openxmlformats.org/officeDocument/2006/relationships/hyperlink" Target="https://p22.com/musicfo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usical_cryptogra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jpinsoft.net/DeepSound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upload.wikimedia.org/wikipedia/commons/7/7b/Dtmf6.ogg" TargetMode="External"/><Relationship Id="rId13" Type="http://schemas.openxmlformats.org/officeDocument/2006/relationships/hyperlink" Target="https://upload.wikimedia.org/wikipedia/commons/9/96/DtmfC.ogg" TargetMode="External"/><Relationship Id="rId3" Type="http://schemas.openxmlformats.org/officeDocument/2006/relationships/hyperlink" Target="https://upload.wikimedia.org/wikipedia/commons/7/7d/Dtmf2.ogg" TargetMode="External"/><Relationship Id="rId7" Type="http://schemas.openxmlformats.org/officeDocument/2006/relationships/hyperlink" Target="https://upload.wikimedia.org/wikipedia/commons/1/1c/Dtmf5.ogg" TargetMode="External"/><Relationship Id="rId12" Type="http://schemas.openxmlformats.org/officeDocument/2006/relationships/hyperlink" Target="https://upload.wikimedia.org/wikipedia/commons/5/59/Dtmf9.ogg" TargetMode="External"/><Relationship Id="rId17" Type="http://schemas.openxmlformats.org/officeDocument/2006/relationships/hyperlink" Target="https://upload.wikimedia.org/wikipedia/commons/9/99/DtmfD.ogg" TargetMode="External"/><Relationship Id="rId2" Type="http://schemas.openxmlformats.org/officeDocument/2006/relationships/hyperlink" Target="https://upload.wikimedia.org/wikipedia/commons/b/bf/Dtmf1.ogg" TargetMode="External"/><Relationship Id="rId16" Type="http://schemas.openxmlformats.org/officeDocument/2006/relationships/hyperlink" Target="https://upload.wikimedia.org/wikipedia/commons/c/c4/Dtmf-.og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pload.wikimedia.org/wikipedia/commons/9/9f/Dtmf4.ogg" TargetMode="External"/><Relationship Id="rId11" Type="http://schemas.openxmlformats.org/officeDocument/2006/relationships/hyperlink" Target="https://upload.wikimedia.org/wikipedia/commons/f/f7/Dtmf8.ogg" TargetMode="External"/><Relationship Id="rId5" Type="http://schemas.openxmlformats.org/officeDocument/2006/relationships/hyperlink" Target="https://upload.wikimedia.org/wikipedia/commons/d/d5/DtmfA.ogg" TargetMode="External"/><Relationship Id="rId15" Type="http://schemas.openxmlformats.org/officeDocument/2006/relationships/hyperlink" Target="https://upload.wikimedia.org/wikipedia/commons/2/2d/Dtmf0.ogg" TargetMode="External"/><Relationship Id="rId10" Type="http://schemas.openxmlformats.org/officeDocument/2006/relationships/hyperlink" Target="https://upload.wikimedia.org/wikipedia/commons/9/9f/Dtmf7.ogg" TargetMode="External"/><Relationship Id="rId4" Type="http://schemas.openxmlformats.org/officeDocument/2006/relationships/hyperlink" Target="https://upload.wikimedia.org/wikipedia/commons/2/28/Dtmf3.ogg" TargetMode="External"/><Relationship Id="rId9" Type="http://schemas.openxmlformats.org/officeDocument/2006/relationships/hyperlink" Target="https://upload.wikimedia.org/wikipedia/commons/5/5a/DtmfB.ogg" TargetMode="External"/><Relationship Id="rId14" Type="http://schemas.openxmlformats.org/officeDocument/2006/relationships/hyperlink" Target="https://upload.wikimedia.org/wikipedia/commons/e/e7/DtmfStar.og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freecode.com/projects/dtmf2num" TargetMode="External"/><Relationship Id="rId2" Type="http://schemas.openxmlformats.org/officeDocument/2006/relationships/hyperlink" Target="http://dialabc.com/sound/detec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apiex.com/ToneDecoder.Net.htm" TargetMode="External"/><Relationship Id="rId4" Type="http://schemas.openxmlformats.org/officeDocument/2006/relationships/hyperlink" Target="http://dl.djsoft.net/DTMFChecker.zip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://www.wechall.net/forum/show/thread/527/Stegsolve_1.3/page-1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hil_Katz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mpression.ru/vide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ctfwriteups.wordpress.com/tag/steganography/" TargetMode="External"/><Relationship Id="rId3" Type="http://schemas.openxmlformats.org/officeDocument/2006/relationships/hyperlink" Target="http://www.go4expert.com/articles/hide-data-steganography-t18217/" TargetMode="External"/><Relationship Id="rId7" Type="http://schemas.openxmlformats.org/officeDocument/2006/relationships/hyperlink" Target="http://www.frmtr.com/hobby-elektronik/24305-dtmf-ton-kodlama-sistemi.html" TargetMode="External"/><Relationship Id="rId2" Type="http://schemas.openxmlformats.org/officeDocument/2006/relationships/hyperlink" Target="http://www.ismailsaygili.com.tr/2013/04/ads-ile-veri-gizleme-steganography-teknig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fehacker.com/5807289/how-to-hide-secret-messages-and-codes-in-audio-files" TargetMode="External"/><Relationship Id="rId5" Type="http://schemas.openxmlformats.org/officeDocument/2006/relationships/hyperlink" Target="http://bilgisayarkavramlari.sadievrenseker.com/2009/06/05/steganografi-ve-lsb/" TargetMode="External"/><Relationship Id="rId4" Type="http://schemas.openxmlformats.org/officeDocument/2006/relationships/hyperlink" Target="http://www.forensicfocus.com/dissecting-ntfs-hidden-streams" TargetMode="External"/><Relationship Id="rId9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hankaraman.wordpress.com/category/ctf/stegano/" TargetMode="External"/><Relationship Id="rId2" Type="http://schemas.openxmlformats.org/officeDocument/2006/relationships/hyperlink" Target="http://null-byte.wonderhowto.com/how-to/guide-steganography-part-3-hide-text-and-images-pictures-013089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tfs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null0x00/nullcon-2010-steganography-stegananalysis-a-technical-psychological-perspectiv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tr-TR" dirty="0">
                <a:latin typeface="Consolas"/>
              </a:rPr>
              <a:t>Stenograf</a:t>
            </a:r>
            <a:r>
              <a:rPr lang="tr-TR" sz="5400" b="0" i="0" dirty="0">
                <a:solidFill>
                  <a:schemeClr val="tx1"/>
                </a:solidFill>
                <a:latin typeface="Consolas"/>
                <a:ea typeface="+mj-ea"/>
                <a:cs typeface="+mj-cs"/>
              </a:rPr>
              <a:t>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tr-TR" dirty="0"/>
              <a:t>Ağ ve Bilgi Güvenliği Dersi – Necmettin ÇARKACI </a:t>
            </a:r>
            <a:endParaRPr lang="tr-TR" b="0" i="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ADS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33772" y="1772816"/>
            <a:ext cx="11521280" cy="4896544"/>
          </a:xfrm>
        </p:spPr>
        <p:txBody>
          <a:bodyPr>
            <a:normAutofit/>
          </a:bodyPr>
          <a:lstStyle/>
          <a:p>
            <a:r>
              <a:rPr lang="tr-TR" b="1" dirty="0" err="1">
                <a:solidFill>
                  <a:srgbClr val="FFFF00"/>
                </a:solidFill>
              </a:rPr>
              <a:t>echo</a:t>
            </a:r>
            <a:r>
              <a:rPr lang="tr-TR" b="1" dirty="0">
                <a:solidFill>
                  <a:srgbClr val="FFFF00"/>
                </a:solidFill>
              </a:rPr>
              <a:t> gizli bilgi &gt; :hidden.dat </a:t>
            </a:r>
            <a:r>
              <a:rPr lang="tr-TR" b="1" dirty="0"/>
              <a:t>komutu kullanılarak herhangi bir metin klasöre gizlenebilir.</a:t>
            </a:r>
          </a:p>
          <a:p>
            <a:r>
              <a:rPr lang="tr-TR" b="1" dirty="0"/>
              <a:t>Görüntülemek için </a:t>
            </a:r>
            <a:r>
              <a:rPr lang="tr-TR" b="1" dirty="0" err="1">
                <a:solidFill>
                  <a:srgbClr val="FFFF00"/>
                </a:solidFill>
              </a:rPr>
              <a:t>more</a:t>
            </a:r>
            <a:r>
              <a:rPr lang="tr-TR" b="1" dirty="0">
                <a:solidFill>
                  <a:srgbClr val="FFFF00"/>
                </a:solidFill>
              </a:rPr>
              <a:t> &lt; :hidden.dat </a:t>
            </a:r>
            <a:r>
              <a:rPr lang="tr-TR" b="1" dirty="0"/>
              <a:t>komutu kullanılır.</a:t>
            </a:r>
          </a:p>
          <a:p>
            <a:r>
              <a:rPr lang="tr-TR" b="1" dirty="0"/>
              <a:t>Gizli belgeyi ayrı bir dosyaya ayırmak için.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more</a:t>
            </a:r>
            <a:r>
              <a:rPr lang="tr-TR" b="1" dirty="0">
                <a:solidFill>
                  <a:srgbClr val="FFFF00"/>
                </a:solidFill>
              </a:rPr>
              <a:t> &lt; </a:t>
            </a:r>
            <a:r>
              <a:rPr lang="tr-TR" b="1" dirty="0" err="1">
                <a:solidFill>
                  <a:srgbClr val="FFFF00"/>
                </a:solidFill>
              </a:rPr>
              <a:t>belge.txt:gizlibelge.txt</a:t>
            </a:r>
            <a:r>
              <a:rPr lang="tr-TR" b="1" dirty="0">
                <a:solidFill>
                  <a:srgbClr val="FFFF00"/>
                </a:solidFill>
              </a:rPr>
              <a:t> &gt; gizli.txt</a:t>
            </a:r>
            <a:r>
              <a:rPr lang="tr-TR" b="1" dirty="0"/>
              <a:t> komutu kullanabiliriz. </a:t>
            </a:r>
          </a:p>
          <a:p>
            <a:r>
              <a:rPr lang="tr-TR" b="1" dirty="0"/>
              <a:t>ADS kontrolü için 3part uygulamalar kullanılabilir : </a:t>
            </a:r>
            <a:r>
              <a:rPr lang="tr-TR" dirty="0" err="1">
                <a:hlinkClick r:id="rId2"/>
              </a:rPr>
              <a:t>AdsCheck</a:t>
            </a:r>
            <a:r>
              <a:rPr lang="tr-TR" dirty="0"/>
              <a:t>, </a:t>
            </a:r>
            <a:r>
              <a:rPr lang="tr-TR" dirty="0" err="1">
                <a:hlinkClick r:id="rId3"/>
              </a:rPr>
              <a:t>Lads</a:t>
            </a:r>
            <a:r>
              <a:rPr lang="tr-TR" dirty="0"/>
              <a:t>, </a:t>
            </a:r>
            <a:r>
              <a:rPr lang="tr-TR" dirty="0">
                <a:hlinkClick r:id="rId4"/>
              </a:rPr>
              <a:t>LNS</a:t>
            </a:r>
            <a:r>
              <a:rPr lang="tr-TR" dirty="0"/>
              <a:t>, </a:t>
            </a:r>
            <a:r>
              <a:rPr lang="tr-TR" dirty="0" err="1">
                <a:hlinkClick r:id="rId5"/>
              </a:rPr>
              <a:t>Ads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Spy</a:t>
            </a:r>
            <a:r>
              <a:rPr lang="tr-TR" dirty="0"/>
              <a:t>, </a:t>
            </a:r>
            <a:r>
              <a:rPr lang="tr-TR" dirty="0" err="1">
                <a:hlinkClick r:id="rId6"/>
              </a:rPr>
              <a:t>Sfind</a:t>
            </a:r>
            <a:r>
              <a:rPr lang="tr-TR" dirty="0"/>
              <a:t>, </a:t>
            </a:r>
            <a:r>
              <a:rPr lang="tr-TR" dirty="0" err="1">
                <a:hlinkClick r:id="rId7"/>
              </a:rPr>
              <a:t>Streams</a:t>
            </a:r>
            <a:r>
              <a:rPr lang="tr-TR" dirty="0"/>
              <a:t>, </a:t>
            </a:r>
            <a:r>
              <a:rPr lang="tr-TR" b="1" u="sng" dirty="0" err="1">
                <a:hlinkClick r:id="rId8"/>
              </a:rPr>
              <a:t>Hijackthis</a:t>
            </a:r>
            <a:r>
              <a:rPr lang="tr-TR" u="sng" dirty="0"/>
              <a:t>, </a:t>
            </a:r>
            <a:r>
              <a:rPr lang="tr-TR" b="1" dirty="0">
                <a:hlinkClick r:id="rId9"/>
              </a:rPr>
              <a:t>GMER</a:t>
            </a:r>
            <a:r>
              <a:rPr lang="tr-TR" b="1" dirty="0"/>
              <a:t>, </a:t>
            </a:r>
            <a:r>
              <a:rPr lang="tr-TR" b="1" dirty="0">
                <a:hlinkClick r:id="rId10"/>
              </a:rPr>
              <a:t>Visual ADS </a:t>
            </a:r>
            <a:r>
              <a:rPr lang="tr-TR" b="1" dirty="0" err="1">
                <a:hlinkClick r:id="rId10"/>
              </a:rPr>
              <a:t>Detector</a:t>
            </a:r>
            <a:endParaRPr lang="tr-TR" b="1" u="sng" dirty="0"/>
          </a:p>
          <a:p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31816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Resimde Veri Gizleme Yöntemleri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476328"/>
          </a:xfrm>
        </p:spPr>
        <p:txBody>
          <a:bodyPr>
            <a:normAutofit lnSpcReduction="10000"/>
          </a:bodyPr>
          <a:lstStyle/>
          <a:p>
            <a:r>
              <a:rPr lang="tr-TR" sz="3200" b="1" dirty="0"/>
              <a:t>Resim içinde mantıksal veri gizleme</a:t>
            </a:r>
          </a:p>
          <a:p>
            <a:r>
              <a:rPr lang="tr-TR" sz="3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Resim içine veri ekleme</a:t>
            </a:r>
          </a:p>
          <a:p>
            <a:r>
              <a:rPr lang="tr-TR" sz="3200" b="1" dirty="0" err="1">
                <a:solidFill>
                  <a:srgbClr val="00B0F0"/>
                </a:solidFill>
              </a:rPr>
              <a:t>Metadata</a:t>
            </a:r>
            <a:r>
              <a:rPr lang="tr-TR" sz="3200" b="1" dirty="0">
                <a:solidFill>
                  <a:srgbClr val="00B0F0"/>
                </a:solidFill>
              </a:rPr>
              <a:t> alanına veri gizleme</a:t>
            </a:r>
          </a:p>
          <a:p>
            <a:r>
              <a:rPr lang="tr-TR" sz="3200" b="1" dirty="0">
                <a:solidFill>
                  <a:srgbClr val="00B050"/>
                </a:solidFill>
              </a:rPr>
              <a:t>Parlaklık değeri üzerinden veri gizleme</a:t>
            </a:r>
          </a:p>
          <a:p>
            <a:r>
              <a:rPr lang="tr-TR" sz="3200" b="1" dirty="0">
                <a:solidFill>
                  <a:srgbClr val="FFFF00"/>
                </a:solidFill>
              </a:rPr>
              <a:t>En önemsiz bite ekleme</a:t>
            </a:r>
          </a:p>
          <a:p>
            <a:r>
              <a:rPr lang="tr-TR" sz="3200" b="1" dirty="0">
                <a:solidFill>
                  <a:srgbClr val="C00000"/>
                </a:solidFill>
              </a:rPr>
              <a:t>Maskeleme ve filtreleme</a:t>
            </a:r>
          </a:p>
          <a:p>
            <a:r>
              <a:rPr lang="tr-TR" sz="3200" b="1" dirty="0">
                <a:solidFill>
                  <a:schemeClr val="accent4"/>
                </a:solidFill>
              </a:rPr>
              <a:t>Diğer algoritmalar ve dönüşümler.</a:t>
            </a:r>
          </a:p>
        </p:txBody>
      </p:sp>
    </p:spTree>
    <p:extLst>
      <p:ext uri="{BB962C8B-B14F-4D97-AF65-F5344CB8AC3E}">
        <p14:creationId xmlns:p14="http://schemas.microsoft.com/office/powerpoint/2010/main" val="232975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 İçinde Mantıksal Metin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687" y="1905000"/>
            <a:ext cx="3083051" cy="4267200"/>
          </a:xfr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620" y="1772816"/>
            <a:ext cx="3628628" cy="2417224"/>
          </a:xfrm>
          <a:prstGeom prst="rect">
            <a:avLst/>
          </a:prstGeom>
        </p:spPr>
      </p:pic>
      <p:sp>
        <p:nvSpPr>
          <p:cNvPr id="7" name="İçerik Yer Tutucusu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8" name="İçerik Yer Tutucusu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7" y="3429000"/>
            <a:ext cx="3071225" cy="264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9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 sonuna veri ekleme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972598" cy="4260304"/>
          </a:xfrm>
        </p:spPr>
        <p:txBody>
          <a:bodyPr>
            <a:normAutofit/>
          </a:bodyPr>
          <a:lstStyle/>
          <a:p>
            <a:r>
              <a:rPr lang="tr-TR" dirty="0"/>
              <a:t>Veri resmin yada dokümanın sonuna data olarak  eklenir.</a:t>
            </a:r>
          </a:p>
          <a:p>
            <a:r>
              <a:rPr lang="tr-TR" dirty="0"/>
              <a:t>Herhangi bir metin editöre vb. ile kolayca tespit edilebilir.</a:t>
            </a:r>
          </a:p>
          <a:p>
            <a:r>
              <a:rPr lang="tr-TR" dirty="0"/>
              <a:t>JPEG dosyasının başlangıç (0XFFD8) ve bitiş değeri (0xFFD9) değerleri önemli ayırt edici özelliktir.</a:t>
            </a:r>
          </a:p>
          <a:p>
            <a:r>
              <a:rPr lang="tr-TR" dirty="0"/>
              <a:t>Bu değerlere göre veri eklemesi yapıldığı ve iki verinin birbirinden ayırılabilir.</a:t>
            </a:r>
          </a:p>
        </p:txBody>
      </p:sp>
    </p:spTree>
    <p:extLst>
      <p:ext uri="{BB962C8B-B14F-4D97-AF65-F5344CB8AC3E}">
        <p14:creationId xmlns:p14="http://schemas.microsoft.com/office/powerpoint/2010/main" val="393631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764360"/>
          </a:xfrm>
        </p:spPr>
        <p:txBody>
          <a:bodyPr/>
          <a:lstStyle/>
          <a:p>
            <a:r>
              <a:rPr lang="tr-TR" i="1" dirty="0"/>
              <a:t>Windows ortamında : </a:t>
            </a:r>
          </a:p>
          <a:p>
            <a:r>
              <a:rPr lang="en-US" b="1" i="1" dirty="0">
                <a:solidFill>
                  <a:srgbClr val="FFFF00"/>
                </a:solidFill>
              </a:rPr>
              <a:t>copy “&lt;image file path&gt;” + “&lt;text file path&gt;” “&lt;new image path&gt;”</a:t>
            </a:r>
            <a:endParaRPr lang="tr-TR" b="1" i="1" dirty="0">
              <a:solidFill>
                <a:srgbClr val="FFFF00"/>
              </a:solidFill>
            </a:endParaRPr>
          </a:p>
          <a:p>
            <a:r>
              <a:rPr lang="tr-TR" b="1" i="1" dirty="0"/>
              <a:t>Linux ortamında </a:t>
            </a:r>
            <a:r>
              <a:rPr lang="tr-TR" b="1" dirty="0"/>
              <a:t>: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echo</a:t>
            </a:r>
            <a:r>
              <a:rPr lang="tr-TR" b="1" i="1" dirty="0">
                <a:solidFill>
                  <a:srgbClr val="FFFF00"/>
                </a:solidFill>
              </a:rPr>
              <a:t> gizli bilgi &gt;&gt; resim.jpg </a:t>
            </a:r>
            <a:r>
              <a:rPr lang="tr-TR" b="1" i="1" dirty="0"/>
              <a:t>komutunu kullanarak bilgiyi resim dosyasına ekleyin.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strings</a:t>
            </a:r>
            <a:r>
              <a:rPr lang="tr-TR" b="1" i="1" dirty="0">
                <a:solidFill>
                  <a:srgbClr val="FFFF00"/>
                </a:solidFill>
              </a:rPr>
              <a:t> resim.jpg </a:t>
            </a:r>
            <a:r>
              <a:rPr lang="tr-TR" b="1" i="1" dirty="0"/>
              <a:t>komutunu kullanarak gizli bilgiyi resim dosyasından okuyun.</a:t>
            </a:r>
          </a:p>
          <a:p>
            <a:r>
              <a:rPr lang="tr-TR" b="1" i="1" dirty="0"/>
              <a:t>Resim.jpg dosyasını metin editörü ile açıp gizli bilgiyi elde edin.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xxd</a:t>
            </a:r>
            <a:r>
              <a:rPr lang="tr-TR" b="1" i="1" dirty="0">
                <a:solidFill>
                  <a:srgbClr val="FFFF00"/>
                </a:solidFill>
              </a:rPr>
              <a:t> resim.jpg </a:t>
            </a:r>
            <a:r>
              <a:rPr lang="tr-TR" b="1" i="1" dirty="0"/>
              <a:t>komutuyla resim dosyasının </a:t>
            </a:r>
            <a:r>
              <a:rPr lang="tr-TR" b="1" i="1" dirty="0" err="1"/>
              <a:t>hex</a:t>
            </a:r>
            <a:r>
              <a:rPr lang="tr-TR" b="1" i="1" dirty="0"/>
              <a:t> kodunu ve gizli bilgiyi </a:t>
            </a:r>
            <a:r>
              <a:rPr lang="tr-TR" b="1" i="1" dirty="0" err="1"/>
              <a:t>görümtüleyin</a:t>
            </a:r>
            <a:r>
              <a:rPr lang="tr-TR" b="1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9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764360"/>
          </a:xfrm>
        </p:spPr>
        <p:txBody>
          <a:bodyPr>
            <a:normAutofit lnSpcReduction="10000"/>
          </a:bodyPr>
          <a:lstStyle/>
          <a:p>
            <a:r>
              <a:rPr lang="tr-TR" b="1" i="1" dirty="0"/>
              <a:t>Veri gizleme işlemini orijinal dosyayı saklı tutarak yapın ve eklediğiniz dosya boyutu ve eklenen dosya boyutundaki değişimi gözlemleyin.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diff</a:t>
            </a:r>
            <a:r>
              <a:rPr lang="tr-TR" b="1" i="1" dirty="0">
                <a:solidFill>
                  <a:srgbClr val="FFFF00"/>
                </a:solidFill>
              </a:rPr>
              <a:t> orijinal.jpg clone.jpg </a:t>
            </a:r>
            <a:r>
              <a:rPr lang="tr-TR" b="1" i="1" dirty="0"/>
              <a:t>komutuyla dosyada </a:t>
            </a:r>
            <a:r>
              <a:rPr lang="tr-TR" b="1" i="1" dirty="0" err="1"/>
              <a:t>değiişklik</a:t>
            </a:r>
            <a:r>
              <a:rPr lang="tr-TR" b="1" i="1" dirty="0"/>
              <a:t> olup olmadığını gözlemleyin.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xxd</a:t>
            </a:r>
            <a:r>
              <a:rPr lang="tr-TR" b="1" i="1" dirty="0">
                <a:solidFill>
                  <a:srgbClr val="FFFF00"/>
                </a:solidFill>
              </a:rPr>
              <a:t> orijinal.jpg </a:t>
            </a:r>
            <a:r>
              <a:rPr lang="tr-TR" b="1" i="1" dirty="0" err="1">
                <a:solidFill>
                  <a:srgbClr val="FFFF00"/>
                </a:solidFill>
              </a:rPr>
              <a:t>orijinal.hex</a:t>
            </a:r>
            <a:r>
              <a:rPr lang="tr-TR" b="1" i="1" dirty="0">
                <a:solidFill>
                  <a:srgbClr val="FFFF00"/>
                </a:solidFill>
              </a:rPr>
              <a:t>, </a:t>
            </a:r>
            <a:r>
              <a:rPr lang="tr-TR" b="1" i="1" dirty="0" err="1">
                <a:solidFill>
                  <a:srgbClr val="FFFF00"/>
                </a:solidFill>
              </a:rPr>
              <a:t>xxd</a:t>
            </a:r>
            <a:r>
              <a:rPr lang="tr-TR" b="1" i="1" dirty="0">
                <a:solidFill>
                  <a:srgbClr val="FFFF00"/>
                </a:solidFill>
              </a:rPr>
              <a:t> clone.jpg </a:t>
            </a:r>
            <a:r>
              <a:rPr lang="tr-TR" b="1" i="1" dirty="0" err="1">
                <a:solidFill>
                  <a:srgbClr val="FFFF00"/>
                </a:solidFill>
              </a:rPr>
              <a:t>clone.hex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r>
              <a:rPr lang="tr-TR" b="1" i="1" dirty="0"/>
              <a:t>komutlarıyla </a:t>
            </a:r>
            <a:r>
              <a:rPr lang="tr-TR" b="1" i="1" dirty="0" err="1"/>
              <a:t>dosyların</a:t>
            </a:r>
            <a:r>
              <a:rPr lang="tr-TR" b="1" i="1" dirty="0"/>
              <a:t> </a:t>
            </a:r>
            <a:r>
              <a:rPr lang="tr-TR" b="1" i="1" dirty="0" err="1"/>
              <a:t>hex</a:t>
            </a:r>
            <a:r>
              <a:rPr lang="tr-TR" b="1" i="1" dirty="0"/>
              <a:t> kodlarını kaydedin ve </a:t>
            </a:r>
            <a:r>
              <a:rPr lang="tr-TR" b="1" i="1" dirty="0" err="1">
                <a:solidFill>
                  <a:srgbClr val="FFFF00"/>
                </a:solidFill>
              </a:rPr>
              <a:t>diff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r>
              <a:rPr lang="tr-TR" b="1" i="1" dirty="0" err="1">
                <a:solidFill>
                  <a:srgbClr val="FFFF00"/>
                </a:solidFill>
              </a:rPr>
              <a:t>orijinal.hex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r>
              <a:rPr lang="tr-TR" b="1" i="1" dirty="0" err="1">
                <a:solidFill>
                  <a:srgbClr val="FFFF00"/>
                </a:solidFill>
              </a:rPr>
              <a:t>clone.hex</a:t>
            </a:r>
            <a:r>
              <a:rPr lang="tr-TR" b="1" i="1" dirty="0">
                <a:solidFill>
                  <a:srgbClr val="FFFF00"/>
                </a:solidFill>
              </a:rPr>
              <a:t> </a:t>
            </a:r>
            <a:r>
              <a:rPr lang="tr-TR" b="1" i="1" dirty="0"/>
              <a:t>komutuyla iki dosya arasındaki farkı gözlemleyin.</a:t>
            </a:r>
          </a:p>
          <a:p>
            <a:r>
              <a:rPr lang="tr-TR" b="1" i="1" dirty="0"/>
              <a:t>Veri gizleme işlemini farklı formattaki dokümanlar için tekrar edin. Resim içerisine mp3, </a:t>
            </a:r>
            <a:r>
              <a:rPr lang="tr-TR" b="1" i="1" dirty="0" err="1"/>
              <a:t>zip</a:t>
            </a:r>
            <a:r>
              <a:rPr lang="tr-TR" b="1" i="1" dirty="0"/>
              <a:t> formatında veriler ekleyin. Dosyanın görünür kalıp kalmadığını kontrol edin. </a:t>
            </a:r>
          </a:p>
          <a:p>
            <a:r>
              <a:rPr lang="tr-TR" dirty="0"/>
              <a:t>JPEG dosyasının başlangıç (0XFFD8) ve bitiş değeri (0xFFD9) özelliğini kullanarak eklenen dosyayı </a:t>
            </a:r>
            <a:r>
              <a:rPr lang="tr-TR" dirty="0" err="1"/>
              <a:t>jpg</a:t>
            </a:r>
            <a:r>
              <a:rPr lang="tr-TR" dirty="0"/>
              <a:t> dosyasından ayırın.</a:t>
            </a:r>
            <a:endParaRPr lang="tr-TR" b="1" i="1" dirty="0"/>
          </a:p>
          <a:p>
            <a:endParaRPr lang="tr-TR" b="1" i="1" dirty="0"/>
          </a:p>
        </p:txBody>
      </p:sp>
    </p:spTree>
    <p:extLst>
      <p:ext uri="{BB962C8B-B14F-4D97-AF65-F5344CB8AC3E}">
        <p14:creationId xmlns:p14="http://schemas.microsoft.com/office/powerpoint/2010/main" val="35587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>
                <a:solidFill>
                  <a:schemeClr val="accent4"/>
                </a:solidFill>
              </a:rPr>
              <a:t>Ödev -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Resim dosyaları için başlangıç ve bitiş </a:t>
            </a:r>
            <a:r>
              <a:rPr lang="tr-TR" dirty="0" err="1"/>
              <a:t>hex</a:t>
            </a:r>
            <a:r>
              <a:rPr lang="tr-TR" dirty="0"/>
              <a:t> değeri özelliklerini kullanarak resim dosyasına ekleme yapılıp yapılmadığını tespit eden program yazın.</a:t>
            </a:r>
          </a:p>
          <a:p>
            <a:r>
              <a:rPr lang="tr-TR" dirty="0"/>
              <a:t>Eğer veri eklenmiş ise eklenen veri türünü belirttin.</a:t>
            </a:r>
          </a:p>
          <a:p>
            <a:r>
              <a:rPr lang="tr-TR" dirty="0"/>
              <a:t>Eklenen dosyayı ayrı bir dosya olarak kayıt edebilme özelliği ekleyin.</a:t>
            </a:r>
          </a:p>
        </p:txBody>
      </p:sp>
    </p:spTree>
    <p:extLst>
      <p:ext uri="{BB962C8B-B14F-4D97-AF65-F5344CB8AC3E}">
        <p14:creationId xmlns:p14="http://schemas.microsoft.com/office/powerpoint/2010/main" val="17949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00B0F0"/>
                </a:solidFill>
              </a:rPr>
              <a:t>Metadata</a:t>
            </a:r>
            <a:r>
              <a:rPr lang="tr-TR" b="1" dirty="0">
                <a:solidFill>
                  <a:srgbClr val="00B0F0"/>
                </a:solidFill>
              </a:rPr>
              <a:t> Alanına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41884" y="1916832"/>
            <a:ext cx="10666411" cy="4267200"/>
          </a:xfrm>
        </p:spPr>
        <p:txBody>
          <a:bodyPr/>
          <a:lstStyle/>
          <a:p>
            <a:r>
              <a:rPr lang="tr-TR" dirty="0"/>
              <a:t>Yöntemlerin en kolayı. </a:t>
            </a:r>
          </a:p>
          <a:p>
            <a:r>
              <a:rPr lang="tr-TR" dirty="0"/>
              <a:t>Veri, resim dosyasının </a:t>
            </a:r>
            <a:r>
              <a:rPr lang="tr-TR" dirty="0" err="1"/>
              <a:t>metadata</a:t>
            </a:r>
            <a:r>
              <a:rPr lang="tr-TR" dirty="0"/>
              <a:t> alanında gizlenir. </a:t>
            </a:r>
          </a:p>
          <a:p>
            <a:r>
              <a:rPr lang="tr-TR" dirty="0"/>
              <a:t>İdeal bir yöntem değil; </a:t>
            </a:r>
            <a:r>
              <a:rPr lang="tr-TR" dirty="0" err="1"/>
              <a:t>metadata</a:t>
            </a:r>
            <a:r>
              <a:rPr lang="tr-TR" dirty="0"/>
              <a:t> alanının sınırı var. </a:t>
            </a:r>
          </a:p>
          <a:p>
            <a:pPr lvl="1"/>
            <a:r>
              <a:rPr lang="tr-TR" dirty="0" err="1"/>
              <a:t>Örn</a:t>
            </a:r>
            <a:r>
              <a:rPr lang="tr-TR" dirty="0"/>
              <a:t> : yorum alanı 255 </a:t>
            </a:r>
            <a:r>
              <a:rPr lang="tr-TR" dirty="0" err="1"/>
              <a:t>byte</a:t>
            </a:r>
            <a:r>
              <a:rPr lang="tr-TR" dirty="0"/>
              <a:t>. </a:t>
            </a:r>
          </a:p>
          <a:p>
            <a:r>
              <a:rPr lang="tr-TR" dirty="0"/>
              <a:t>Bu yöntemde değişik resim dosya tipleri için değişik algoritmalar kurmanız gerekecektir.</a:t>
            </a:r>
          </a:p>
          <a:p>
            <a:r>
              <a:rPr lang="tr-TR" dirty="0"/>
              <a:t>Kolayca tespit edilebilir.</a:t>
            </a:r>
          </a:p>
          <a:p>
            <a:r>
              <a:rPr lang="tr-TR" dirty="0"/>
              <a:t>Resim dosyasına ait bir çok veri elde edilebilir. GPS </a:t>
            </a:r>
            <a:r>
              <a:rPr lang="tr-TR" dirty="0" err="1"/>
              <a:t>lokasyonu</a:t>
            </a:r>
            <a:r>
              <a:rPr lang="tr-TR" dirty="0"/>
              <a:t>, makine markası, tarih vb. Bu bilgiler güvenilir değildir, değiştirilebilir formattadır.</a:t>
            </a:r>
          </a:p>
        </p:txBody>
      </p:sp>
    </p:spTree>
    <p:extLst>
      <p:ext uri="{BB962C8B-B14F-4D97-AF65-F5344CB8AC3E}">
        <p14:creationId xmlns:p14="http://schemas.microsoft.com/office/powerpoint/2010/main" val="190030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756574" cy="1020762"/>
          </a:xfrm>
        </p:spPr>
        <p:txBody>
          <a:bodyPr/>
          <a:lstStyle/>
          <a:p>
            <a:r>
              <a:rPr lang="tr-TR" dirty="0"/>
              <a:t>Uygulama – Resim Açıklama Alanına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>
                <a:solidFill>
                  <a:srgbClr val="FFFF00"/>
                </a:solidFill>
              </a:rPr>
              <a:t>exiftool</a:t>
            </a:r>
            <a:r>
              <a:rPr lang="tr-TR" b="1" dirty="0">
                <a:solidFill>
                  <a:srgbClr val="FFFF00"/>
                </a:solidFill>
              </a:rPr>
              <a:t> resim.jpg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exiftool</a:t>
            </a:r>
            <a:r>
              <a:rPr lang="tr-TR" b="1" dirty="0">
                <a:solidFill>
                  <a:srgbClr val="FFFF00"/>
                </a:solidFill>
              </a:rPr>
              <a:t> –</a:t>
            </a:r>
            <a:r>
              <a:rPr lang="tr-TR" b="1" dirty="0" err="1">
                <a:solidFill>
                  <a:srgbClr val="FFFF00"/>
                </a:solidFill>
              </a:rPr>
              <a:t>Comment</a:t>
            </a:r>
            <a:r>
              <a:rPr lang="tr-TR" b="1" dirty="0">
                <a:solidFill>
                  <a:srgbClr val="FFFF00"/>
                </a:solidFill>
              </a:rPr>
              <a:t>=«</a:t>
            </a:r>
            <a:r>
              <a:rPr lang="tr-TR" b="1" i="1" dirty="0">
                <a:solidFill>
                  <a:srgbClr val="FFFF00"/>
                </a:solidFill>
              </a:rPr>
              <a:t>eklenen metin» resim.jpg</a:t>
            </a:r>
          </a:p>
          <a:p>
            <a:r>
              <a:rPr lang="tr-TR" b="1" i="1" dirty="0" err="1">
                <a:solidFill>
                  <a:srgbClr val="FFFF00"/>
                </a:solidFill>
              </a:rPr>
              <a:t>exiftool</a:t>
            </a:r>
            <a:r>
              <a:rPr lang="tr-TR" b="1" i="1" dirty="0">
                <a:solidFill>
                  <a:srgbClr val="FFFF00"/>
                </a:solidFill>
              </a:rPr>
              <a:t> boya.jpg </a:t>
            </a:r>
            <a:r>
              <a:rPr lang="tr-TR" b="1" i="1" dirty="0"/>
              <a:t>komutunu kullanarak </a:t>
            </a:r>
            <a:r>
              <a:rPr lang="tr-TR" b="1" i="1" dirty="0" err="1"/>
              <a:t>gps</a:t>
            </a:r>
            <a:r>
              <a:rPr lang="tr-TR" b="1" i="1" dirty="0"/>
              <a:t> </a:t>
            </a:r>
            <a:r>
              <a:rPr lang="tr-TR" b="1" i="1" dirty="0" err="1"/>
              <a:t>lokaysounu</a:t>
            </a:r>
            <a:r>
              <a:rPr lang="tr-TR" b="1" i="1" dirty="0"/>
              <a:t>, kullanılan kamera, tarih vb. bilgi edinin.</a:t>
            </a:r>
          </a:p>
          <a:p>
            <a:r>
              <a:rPr lang="tr-TR" b="1" i="1" dirty="0" err="1"/>
              <a:t>Longtitude</a:t>
            </a:r>
            <a:r>
              <a:rPr lang="tr-TR" b="1" i="1" dirty="0"/>
              <a:t> ve </a:t>
            </a:r>
            <a:r>
              <a:rPr lang="tr-TR" b="1" i="1" dirty="0" err="1"/>
              <a:t>latitude</a:t>
            </a:r>
            <a:r>
              <a:rPr lang="tr-TR" b="1" i="1" dirty="0"/>
              <a:t> değerlerini kullanarak </a:t>
            </a:r>
            <a:r>
              <a:rPr lang="tr-TR" b="1" i="1" dirty="0">
                <a:hlinkClick r:id="rId2"/>
              </a:rPr>
              <a:t>adresinden</a:t>
            </a:r>
            <a:r>
              <a:rPr lang="tr-TR" b="1" i="1" dirty="0"/>
              <a:t> veya farklı bir araç kullanarak </a:t>
            </a:r>
            <a:r>
              <a:rPr lang="tr-TR" b="1" i="1" dirty="0" err="1"/>
              <a:t>gps</a:t>
            </a:r>
            <a:r>
              <a:rPr lang="tr-TR" b="1" i="1" dirty="0"/>
              <a:t> </a:t>
            </a:r>
            <a:r>
              <a:rPr lang="tr-TR" b="1" i="1" dirty="0" err="1"/>
              <a:t>lokasyonun</a:t>
            </a:r>
            <a:r>
              <a:rPr lang="tr-TR" b="1" i="1" dirty="0"/>
              <a:t> nereye ait olduğunu araştırın.</a:t>
            </a:r>
            <a:endParaRPr lang="tr-TR" dirty="0"/>
          </a:p>
          <a:p>
            <a:r>
              <a:rPr lang="tr-TR" b="1" dirty="0" err="1">
                <a:solidFill>
                  <a:srgbClr val="FFFF00"/>
                </a:solidFill>
              </a:rPr>
              <a:t>exiftool</a:t>
            </a:r>
            <a:r>
              <a:rPr lang="tr-TR" b="1" dirty="0">
                <a:solidFill>
                  <a:srgbClr val="FFFF00"/>
                </a:solidFill>
              </a:rPr>
              <a:t> -</a:t>
            </a:r>
            <a:r>
              <a:rPr lang="tr-TR" b="1" dirty="0" err="1">
                <a:solidFill>
                  <a:srgbClr val="FFFF00"/>
                </a:solidFill>
              </a:rPr>
              <a:t>GPSLongitude</a:t>
            </a:r>
            <a:r>
              <a:rPr lang="tr-TR" b="1" dirty="0">
                <a:solidFill>
                  <a:srgbClr val="FFFF00"/>
                </a:solidFill>
              </a:rPr>
              <a:t>="14.273586"  -</a:t>
            </a:r>
            <a:r>
              <a:rPr lang="tr-TR" b="1" dirty="0" err="1">
                <a:solidFill>
                  <a:srgbClr val="FFFF00"/>
                </a:solidFill>
              </a:rPr>
              <a:t>GPSLatitude</a:t>
            </a:r>
            <a:r>
              <a:rPr lang="tr-TR" b="1" dirty="0">
                <a:solidFill>
                  <a:srgbClr val="FFFF00"/>
                </a:solidFill>
              </a:rPr>
              <a:t>="50.860361"  boya.jpg </a:t>
            </a:r>
            <a:r>
              <a:rPr lang="tr-TR" dirty="0"/>
              <a:t>komutunu kullanarak boya.jpg dosyasına ait </a:t>
            </a:r>
            <a:r>
              <a:rPr lang="tr-TR" dirty="0" err="1"/>
              <a:t>lokasyon</a:t>
            </a:r>
            <a:r>
              <a:rPr lang="tr-TR" dirty="0"/>
              <a:t> bilgisini değiştirin.</a:t>
            </a:r>
          </a:p>
        </p:txBody>
      </p:sp>
    </p:spTree>
    <p:extLst>
      <p:ext uri="{BB962C8B-B14F-4D97-AF65-F5344CB8AC3E}">
        <p14:creationId xmlns:p14="http://schemas.microsoft.com/office/powerpoint/2010/main" val="275058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Parlaklık Üzerinden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76436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Open your image in GIMP.</a:t>
            </a:r>
          </a:p>
          <a:p>
            <a:r>
              <a:rPr lang="en-US" dirty="0"/>
              <a:t>Click </a:t>
            </a:r>
            <a:r>
              <a:rPr lang="en-US" i="1" dirty="0"/>
              <a:t>Windows &gt; </a:t>
            </a:r>
            <a:r>
              <a:rPr lang="en-US" i="1" dirty="0" err="1"/>
              <a:t>Dockable</a:t>
            </a:r>
            <a:r>
              <a:rPr lang="en-US" i="1" dirty="0"/>
              <a:t> Dialogs &gt; Palettes.</a:t>
            </a:r>
            <a:r>
              <a:rPr lang="en-US" dirty="0"/>
              <a:t> The image quality should degrade.</a:t>
            </a:r>
          </a:p>
          <a:p>
            <a:r>
              <a:rPr lang="en-US" dirty="0"/>
              <a:t>Add a new Palette by clicking the blank document icon on the lower-left.</a:t>
            </a:r>
          </a:p>
          <a:p>
            <a:r>
              <a:rPr lang="en-US" dirty="0"/>
              <a:t>Add 8 new colors by right clicking and bringing them from the foreground.</a:t>
            </a:r>
          </a:p>
          <a:p>
            <a:r>
              <a:rPr lang="en-US" dirty="0"/>
              <a:t>Colors in order: ff0000:00ff00:0000ff:ffff00:ff00ff:00ffff:ffffff:000000</a:t>
            </a:r>
          </a:p>
          <a:p>
            <a:r>
              <a:rPr lang="en-US" dirty="0"/>
              <a:t>Click </a:t>
            </a:r>
            <a:r>
              <a:rPr lang="en-US" i="1" dirty="0"/>
              <a:t>Image &gt; Mode &gt; Indexed.</a:t>
            </a:r>
            <a:r>
              <a:rPr lang="en-US" dirty="0"/>
              <a:t> Use our palette.</a:t>
            </a:r>
          </a:p>
          <a:p>
            <a:r>
              <a:rPr lang="en-US" dirty="0"/>
              <a:t>Click </a:t>
            </a:r>
            <a:r>
              <a:rPr lang="en-US" i="1" dirty="0"/>
              <a:t>Windows &gt; </a:t>
            </a:r>
            <a:r>
              <a:rPr lang="en-US" i="1" dirty="0" err="1"/>
              <a:t>Dockable</a:t>
            </a:r>
            <a:r>
              <a:rPr lang="en-US" i="1" dirty="0"/>
              <a:t> Dialogs &gt; </a:t>
            </a:r>
            <a:r>
              <a:rPr lang="en-US" i="1" dirty="0" err="1"/>
              <a:t>Colormap</a:t>
            </a:r>
            <a:r>
              <a:rPr lang="en-US" i="1" dirty="0"/>
              <a:t>.</a:t>
            </a:r>
            <a:endParaRPr lang="en-US" dirty="0"/>
          </a:p>
          <a:p>
            <a:r>
              <a:rPr lang="en-US" dirty="0"/>
              <a:t>Change every color's </a:t>
            </a:r>
            <a:r>
              <a:rPr lang="en-US" i="1" dirty="0"/>
              <a:t>FF</a:t>
            </a:r>
            <a:r>
              <a:rPr lang="en-US" dirty="0"/>
              <a:t> to </a:t>
            </a:r>
            <a:r>
              <a:rPr lang="en-US" i="1" dirty="0"/>
              <a:t>02</a:t>
            </a:r>
            <a:r>
              <a:rPr lang="en-US" dirty="0"/>
              <a:t>. The image should be almost black.</a:t>
            </a:r>
          </a:p>
          <a:p>
            <a:r>
              <a:rPr lang="en-US" dirty="0"/>
              <a:t>Now click </a:t>
            </a:r>
            <a:r>
              <a:rPr lang="en-US" i="1" dirty="0"/>
              <a:t>Image &gt; Mode &gt; RGB</a:t>
            </a:r>
            <a:r>
              <a:rPr lang="en-US" dirty="0"/>
              <a:t>.</a:t>
            </a:r>
          </a:p>
          <a:p>
            <a:r>
              <a:rPr lang="en-US" dirty="0"/>
              <a:t>Open a second image, and paste the first image we made into it.</a:t>
            </a:r>
          </a:p>
          <a:p>
            <a:r>
              <a:rPr lang="en-US" dirty="0"/>
              <a:t>On the GIMP toolbar, anchor the image and select </a:t>
            </a:r>
            <a:r>
              <a:rPr lang="en-US" i="1" dirty="0"/>
              <a:t>Difference</a:t>
            </a:r>
            <a:r>
              <a:rPr lang="en-US" dirty="0"/>
              <a:t> from the mode menu.</a:t>
            </a:r>
          </a:p>
          <a:p>
            <a:r>
              <a:rPr lang="en-US" dirty="0"/>
              <a:t>Click on </a:t>
            </a:r>
            <a:r>
              <a:rPr lang="en-US" i="1" dirty="0"/>
              <a:t>Image &gt; Flatten Image</a:t>
            </a:r>
            <a:r>
              <a:rPr lang="en-US" dirty="0"/>
              <a:t>.</a:t>
            </a:r>
          </a:p>
          <a:p>
            <a:r>
              <a:rPr lang="en-US" dirty="0"/>
              <a:t>Save as an uncompressed PNG file.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6739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Stenografi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84" y="1700808"/>
            <a:ext cx="3247942" cy="5053542"/>
          </a:xfrm>
        </p:spPr>
      </p:pic>
      <p:sp>
        <p:nvSpPr>
          <p:cNvPr id="5" name="İçerik Yer Tutucusu 4"/>
          <p:cNvSpPr>
            <a:spLocks noGrp="1"/>
          </p:cNvSpPr>
          <p:nvPr>
            <p:ph sz="half" idx="2"/>
          </p:nvPr>
        </p:nvSpPr>
        <p:spPr>
          <a:xfrm>
            <a:off x="1269876" y="1844824"/>
            <a:ext cx="7128792" cy="4909526"/>
          </a:xfrm>
        </p:spPr>
        <p:txBody>
          <a:bodyPr>
            <a:normAutofit/>
          </a:bodyPr>
          <a:lstStyle/>
          <a:p>
            <a:r>
              <a:rPr lang="tr-TR" dirty="0"/>
              <a:t>Eski yunanca gizlenmiş bilgi anlamındadır.</a:t>
            </a:r>
          </a:p>
          <a:p>
            <a:r>
              <a:rPr lang="tr-TR" dirty="0"/>
              <a:t>Alfabenin harfleri, noktalama işaretleri, kelimeleri yerine semboller ve kısaltmalar kullanan </a:t>
            </a:r>
            <a:r>
              <a:rPr lang="tr-TR" b="1" dirty="0">
                <a:solidFill>
                  <a:srgbClr val="FFFF00"/>
                </a:solidFill>
              </a:rPr>
              <a:t>çabuk yazma</a:t>
            </a:r>
            <a:r>
              <a:rPr lang="tr-TR" dirty="0"/>
              <a:t>; </a:t>
            </a:r>
            <a:r>
              <a:rPr lang="tr-TR" b="1" dirty="0">
                <a:solidFill>
                  <a:srgbClr val="FFFF00"/>
                </a:solidFill>
              </a:rPr>
              <a:t>not tutma sistemi</a:t>
            </a:r>
            <a:r>
              <a:rPr lang="tr-TR" dirty="0"/>
              <a:t>.</a:t>
            </a:r>
          </a:p>
          <a:p>
            <a:r>
              <a:rPr lang="tr-TR" dirty="0"/>
              <a:t>İlk zamanlar katipler tarafından kullanılan bir yöntemdi.</a:t>
            </a:r>
          </a:p>
          <a:p>
            <a:r>
              <a:rPr lang="tr-TR" dirty="0"/>
              <a:t>Günümüzde hala aktif olarak kullanılıyor.</a:t>
            </a:r>
          </a:p>
          <a:p>
            <a:r>
              <a:rPr lang="tr-TR" dirty="0"/>
              <a:t>TBMM tutanakları. </a:t>
            </a:r>
            <a:r>
              <a:rPr lang="tr-TR" dirty="0">
                <a:hlinkClick r:id="rId3"/>
              </a:rPr>
              <a:t>TBMM Stenografi dokümanı.</a:t>
            </a:r>
            <a:endParaRPr lang="tr-TR" dirty="0"/>
          </a:p>
          <a:p>
            <a:pPr algn="just"/>
            <a:r>
              <a:rPr lang="tr-TR" dirty="0"/>
              <a:t>Bilginin gizlenerek iletilmesi amacıyla da kullanılıyor.</a:t>
            </a:r>
          </a:p>
          <a:p>
            <a:pPr algn="just"/>
            <a:r>
              <a:rPr lang="tr-TR" dirty="0"/>
              <a:t>Amaç, mesajı şifrelemek değil varlığını saklamak.</a:t>
            </a:r>
          </a:p>
        </p:txBody>
      </p:sp>
    </p:spTree>
    <p:extLst>
      <p:ext uri="{BB962C8B-B14F-4D97-AF65-F5344CB8AC3E}">
        <p14:creationId xmlns:p14="http://schemas.microsoft.com/office/powerpoint/2010/main" val="82652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GIMP ile Veri Gizleme</a:t>
            </a:r>
          </a:p>
        </p:txBody>
      </p:sp>
      <p:pic>
        <p:nvPicPr>
          <p:cNvPr id="4" name="gimp_ile_veri_gizlem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33775" y="1295400"/>
            <a:ext cx="5852886" cy="4876800"/>
          </a:xfrm>
        </p:spPr>
      </p:pic>
    </p:spTree>
    <p:extLst>
      <p:ext uri="{BB962C8B-B14F-4D97-AF65-F5344CB8AC3E}">
        <p14:creationId xmlns:p14="http://schemas.microsoft.com/office/powerpoint/2010/main" val="312488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Parlaklık Değeri Üzerinden Veri Gizleme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163953"/>
            <a:ext cx="4419600" cy="3749294"/>
          </a:xfrm>
        </p:spPr>
      </p:pic>
      <p:sp>
        <p:nvSpPr>
          <p:cNvPr id="5" name="İçerik Yer Tutucusu 4"/>
          <p:cNvSpPr>
            <a:spLocks noGrp="1"/>
          </p:cNvSpPr>
          <p:nvPr>
            <p:ph sz="half" idx="2"/>
          </p:nvPr>
        </p:nvSpPr>
        <p:spPr>
          <a:xfrm>
            <a:off x="6246814" y="2163953"/>
            <a:ext cx="5320206" cy="4267200"/>
          </a:xfrm>
        </p:spPr>
        <p:txBody>
          <a:bodyPr>
            <a:normAutofit lnSpcReduction="10000"/>
          </a:bodyPr>
          <a:lstStyle/>
          <a:p>
            <a:r>
              <a:rPr lang="tr-TR" dirty="0"/>
              <a:t>Metin resim üzerine kaydedilir ve parlaklık değeri değiştirilerek görünmez hale getirilir.</a:t>
            </a:r>
          </a:p>
          <a:p>
            <a:r>
              <a:rPr lang="tr-TR" dirty="0"/>
              <a:t>Yazılı metinlerin gizlenmesi için uygundur.</a:t>
            </a:r>
          </a:p>
          <a:p>
            <a:r>
              <a:rPr lang="tr-TR" dirty="0"/>
              <a:t>Genelde arka planı beyaz ve siyah olan resimler tercih edilir.</a:t>
            </a:r>
          </a:p>
          <a:p>
            <a:r>
              <a:rPr lang="tr-TR" dirty="0"/>
              <a:t>Küçük boyutlu veri gizleme için uygundur.</a:t>
            </a:r>
          </a:p>
          <a:p>
            <a:r>
              <a:rPr lang="tr-TR" dirty="0"/>
              <a:t>Resmin boyutunda büyük değişikliler olmaz.</a:t>
            </a:r>
          </a:p>
        </p:txBody>
      </p:sp>
    </p:spTree>
    <p:extLst>
      <p:ext uri="{BB962C8B-B14F-4D97-AF65-F5344CB8AC3E}">
        <p14:creationId xmlns:p14="http://schemas.microsoft.com/office/powerpoint/2010/main" val="26785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Parlaklık Değeri İle Gizleme 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Resim içinde gizlenmiş veriyi parlaklık değerini değiştirerek bulun.</a:t>
            </a:r>
          </a:p>
          <a:p>
            <a:r>
              <a:rPr lang="tr-TR" dirty="0"/>
              <a:t>Resim içerisine parlaklık değerini değiştirerek veri gizleyin. Bunun için basit olarak </a:t>
            </a:r>
            <a:r>
              <a:rPr lang="tr-TR" dirty="0" err="1"/>
              <a:t>paint</a:t>
            </a:r>
            <a:r>
              <a:rPr lang="tr-TR" dirty="0"/>
              <a:t> kullanabilirsiniz. Daha iyi çalışmalar için </a:t>
            </a:r>
            <a:r>
              <a:rPr lang="tr-TR" dirty="0" err="1"/>
              <a:t>gimp</a:t>
            </a:r>
            <a:r>
              <a:rPr lang="tr-TR" dirty="0"/>
              <a:t> resim editörünü kullanarak katmanlar oluşturabilirsiniz.</a:t>
            </a:r>
          </a:p>
          <a:p>
            <a:r>
              <a:rPr lang="tr-TR" dirty="0"/>
              <a:t>Fotomakron.jpg dosyası içerisinde gizli bilgiyi bulun.</a:t>
            </a:r>
          </a:p>
        </p:txBody>
      </p:sp>
    </p:spTree>
    <p:extLst>
      <p:ext uri="{BB962C8B-B14F-4D97-AF65-F5344CB8AC3E}">
        <p14:creationId xmlns:p14="http://schemas.microsoft.com/office/powerpoint/2010/main" val="35636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Resimde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1026" name="Picture 2" descr="http://www.bilgisayarkavramlari.com/wp-content/uploads/2009/06/060509-1324-steganograf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2054932"/>
            <a:ext cx="9508210" cy="3967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7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Sayısal Resmin Yapısı</a:t>
            </a:r>
          </a:p>
        </p:txBody>
      </p:sp>
      <p:pic>
        <p:nvPicPr>
          <p:cNvPr id="3" name="İçerik Yer Tutucus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943" y="1772816"/>
            <a:ext cx="8282939" cy="3672408"/>
          </a:xfr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5661248"/>
            <a:ext cx="6167634" cy="10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80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Sayısal Resmin Yapısı</a:t>
            </a:r>
          </a:p>
        </p:txBody>
      </p:sp>
      <p:sp>
        <p:nvSpPr>
          <p:cNvPr id="5" name="İçerik Yer Tutucus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Bütün resimler dosya başlığı (</a:t>
            </a:r>
            <a:r>
              <a:rPr lang="tr-TR" dirty="0" err="1"/>
              <a:t>header</a:t>
            </a:r>
            <a:r>
              <a:rPr lang="tr-TR" dirty="0"/>
              <a:t>) ve piksellerden oluşur.</a:t>
            </a:r>
          </a:p>
          <a:p>
            <a:r>
              <a:rPr lang="tr-TR" dirty="0"/>
              <a:t>Sayısal (dijital) resim N satır ve M sütunluk bir dizi ile temsil edilir.</a:t>
            </a:r>
          </a:p>
          <a:p>
            <a:r>
              <a:rPr lang="tr-TR" dirty="0"/>
              <a:t>Bir resim dizisinin elemanlarına piksel denir.</a:t>
            </a:r>
          </a:p>
          <a:p>
            <a:r>
              <a:rPr lang="tr-TR" dirty="0"/>
              <a:t>Her piksel sadece bir renk içeren/gösteren küçük bir bloktur.</a:t>
            </a:r>
          </a:p>
          <a:p>
            <a:r>
              <a:rPr lang="tr-TR" dirty="0"/>
              <a:t>Bütün renk değişimleri üç temel rengin birleştirilmesiyle elde edilir. Basit dijital resim dosyasını ele alırsak, her temel renk 1 bayt ile gösterilir ve 24 bitlik bir resimde her piksel için renk değerini taşıyan 3 </a:t>
            </a:r>
            <a:r>
              <a:rPr lang="tr-TR" dirty="0" err="1"/>
              <a:t>byte</a:t>
            </a:r>
            <a:r>
              <a:rPr lang="tr-TR" dirty="0"/>
              <a:t> kullanılır.</a:t>
            </a:r>
          </a:p>
        </p:txBody>
      </p:sp>
    </p:spTree>
    <p:extLst>
      <p:ext uri="{BB962C8B-B14F-4D97-AF65-F5344CB8AC3E}">
        <p14:creationId xmlns:p14="http://schemas.microsoft.com/office/powerpoint/2010/main" val="26618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 Dosyalarında Renklerin Gösterimi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Günümüzde, analog bir imaj dosyasını dijital formata çevirdiğimiz zaman, renkleri sunmak için genelde üç farklı yol seçebiliriz:</a:t>
            </a:r>
          </a:p>
          <a:p>
            <a:r>
              <a:rPr lang="tr-TR" b="1" dirty="0">
                <a:solidFill>
                  <a:srgbClr val="FFFF00"/>
                </a:solidFill>
              </a:rPr>
              <a:t>1 – 24 – bit </a:t>
            </a:r>
            <a:r>
              <a:rPr lang="tr-TR" b="1" dirty="0" err="1">
                <a:solidFill>
                  <a:srgbClr val="FFFF00"/>
                </a:solidFill>
              </a:rPr>
              <a:t>color</a:t>
            </a:r>
            <a:r>
              <a:rPr lang="tr-TR" b="1" dirty="0">
                <a:solidFill>
                  <a:srgbClr val="FFFF00"/>
                </a:solidFill>
              </a:rPr>
              <a:t>: </a:t>
            </a:r>
            <a:r>
              <a:rPr lang="tr-TR" dirty="0"/>
              <a:t>Her piksel 2</a:t>
            </a:r>
            <a:r>
              <a:rPr lang="tr-TR" baseline="30000" dirty="0"/>
              <a:t>24</a:t>
            </a:r>
            <a:r>
              <a:rPr lang="tr-TR" dirty="0"/>
              <a:t> renkten birine sahip olabilir ve bunlar her 8 bit (256 değer) tarafından verilen, üç temel rengin ( R (</a:t>
            </a:r>
            <a:r>
              <a:rPr lang="tr-TR" dirty="0" err="1"/>
              <a:t>red</a:t>
            </a:r>
            <a:r>
              <a:rPr lang="tr-TR" dirty="0"/>
              <a:t>), gren (G), </a:t>
            </a:r>
            <a:r>
              <a:rPr lang="tr-TR" dirty="0" err="1"/>
              <a:t>blue</a:t>
            </a:r>
            <a:r>
              <a:rPr lang="tr-TR" dirty="0"/>
              <a:t> (B) ) farklı miktarları olarak sunulur.</a:t>
            </a:r>
          </a:p>
          <a:p>
            <a:r>
              <a:rPr lang="tr-TR" b="1" dirty="0">
                <a:solidFill>
                  <a:srgbClr val="FFFF00"/>
                </a:solidFill>
              </a:rPr>
              <a:t>8 – bit </a:t>
            </a:r>
            <a:r>
              <a:rPr lang="tr-TR" b="1" dirty="0" err="1">
                <a:solidFill>
                  <a:srgbClr val="FFFF00"/>
                </a:solidFill>
              </a:rPr>
              <a:t>color</a:t>
            </a:r>
            <a:r>
              <a:rPr lang="tr-TR" b="1" dirty="0">
                <a:solidFill>
                  <a:srgbClr val="FFFF00"/>
                </a:solidFill>
              </a:rPr>
              <a:t>: </a:t>
            </a:r>
            <a:r>
              <a:rPr lang="tr-TR" dirty="0"/>
              <a:t>Her piksel 2</a:t>
            </a:r>
            <a:r>
              <a:rPr lang="tr-TR" baseline="30000" dirty="0"/>
              <a:t>8 </a:t>
            </a:r>
            <a:r>
              <a:rPr lang="tr-TR" dirty="0"/>
              <a:t>(256) renkten birine sahip olabilir ve renklerin bir tablosundan veya bir paletten seçilirler.</a:t>
            </a:r>
          </a:p>
          <a:p>
            <a:r>
              <a:rPr lang="tr-TR" b="1" dirty="0">
                <a:solidFill>
                  <a:srgbClr val="FFFF00"/>
                </a:solidFill>
              </a:rPr>
              <a:t>8 – bit </a:t>
            </a:r>
            <a:r>
              <a:rPr lang="tr-TR" b="1" dirty="0" err="1">
                <a:solidFill>
                  <a:srgbClr val="FFFF00"/>
                </a:solidFill>
              </a:rPr>
              <a:t>gray</a:t>
            </a:r>
            <a:r>
              <a:rPr lang="tr-TR" b="1" dirty="0">
                <a:solidFill>
                  <a:srgbClr val="FFFF00"/>
                </a:solidFill>
              </a:rPr>
              <a:t> </a:t>
            </a:r>
            <a:r>
              <a:rPr lang="tr-TR" b="1" dirty="0" err="1">
                <a:solidFill>
                  <a:srgbClr val="FFFF00"/>
                </a:solidFill>
              </a:rPr>
              <a:t>scale</a:t>
            </a:r>
            <a:r>
              <a:rPr lang="tr-TR" b="1" dirty="0">
                <a:solidFill>
                  <a:srgbClr val="FFFF00"/>
                </a:solidFill>
              </a:rPr>
              <a:t> ( 8 bit gri seviye ):</a:t>
            </a:r>
            <a:r>
              <a:rPr lang="tr-TR" dirty="0"/>
              <a:t> Her piksel 2</a:t>
            </a:r>
            <a:r>
              <a:rPr lang="tr-TR" baseline="30000" dirty="0"/>
              <a:t>8 </a:t>
            </a:r>
            <a:r>
              <a:rPr lang="tr-TR" dirty="0"/>
              <a:t>(256) gri noktanın birine sahip olmalıdır.</a:t>
            </a:r>
          </a:p>
        </p:txBody>
      </p:sp>
    </p:spTree>
    <p:extLst>
      <p:ext uri="{BB962C8B-B14F-4D97-AF65-F5344CB8AC3E}">
        <p14:creationId xmlns:p14="http://schemas.microsoft.com/office/powerpoint/2010/main" val="33805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Örnek Resimler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8, 24, </a:t>
            </a:r>
            <a:r>
              <a:rPr lang="tr-TR" dirty="0" err="1"/>
              <a:t>gray</a:t>
            </a:r>
            <a:r>
              <a:rPr lang="tr-TR" dirty="0"/>
              <a:t> </a:t>
            </a:r>
            <a:r>
              <a:rPr lang="tr-TR" dirty="0" err="1"/>
              <a:t>scale</a:t>
            </a:r>
            <a:r>
              <a:rPr lang="tr-TR" dirty="0"/>
              <a:t> resim örnekleri</a:t>
            </a:r>
          </a:p>
        </p:txBody>
      </p:sp>
    </p:spTree>
    <p:extLst>
      <p:ext uri="{BB962C8B-B14F-4D97-AF65-F5344CB8AC3E}">
        <p14:creationId xmlns:p14="http://schemas.microsoft.com/office/powerpoint/2010/main" val="348372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Resim Dosyalarında Renklerin Gösterimi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09836" y="1905000"/>
            <a:ext cx="11017224" cy="4620344"/>
          </a:xfrm>
        </p:spPr>
        <p:txBody>
          <a:bodyPr>
            <a:normAutofit/>
          </a:bodyPr>
          <a:lstStyle/>
          <a:p>
            <a:r>
              <a:rPr lang="tr-TR" dirty="0"/>
              <a:t>Her pikseldeki renk temel 3 rengin .(</a:t>
            </a:r>
            <a:r>
              <a:rPr lang="tr-TR" dirty="0" err="1"/>
              <a:t>Red,Green,Blue</a:t>
            </a:r>
            <a:r>
              <a:rPr lang="tr-TR" dirty="0"/>
              <a:t>) karışımından elde edilir. Her pikselde bu 3 rengin verileri tutulur. Her temel renk 1 pikselde 1 </a:t>
            </a:r>
            <a:r>
              <a:rPr lang="tr-TR" dirty="0" err="1"/>
              <a:t>byte</a:t>
            </a:r>
            <a:r>
              <a:rPr lang="tr-TR" dirty="0"/>
              <a:t> (0..255) yer kaplar, yani 1 piksel 3 </a:t>
            </a:r>
            <a:r>
              <a:rPr lang="tr-TR" dirty="0" err="1"/>
              <a:t>byte</a:t>
            </a:r>
            <a:r>
              <a:rPr lang="tr-TR" dirty="0"/>
              <a:t> (R,G,B) veri taşır.</a:t>
            </a:r>
          </a:p>
          <a:p>
            <a:r>
              <a:rPr lang="tr-TR" b="1" dirty="0"/>
              <a:t>Örnek :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Beyaz Renk RGB formatında FF-FF-FF</a:t>
            </a:r>
            <a:r>
              <a:rPr lang="tr-TR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tr-TR" dirty="0" err="1">
                <a:solidFill>
                  <a:schemeClr val="tx1">
                    <a:lumMod val="95000"/>
                  </a:schemeClr>
                </a:solidFill>
              </a:rPr>
              <a:t>hex</a:t>
            </a:r>
            <a:r>
              <a:rPr lang="tr-TR" dirty="0">
                <a:solidFill>
                  <a:schemeClr val="tx1">
                    <a:lumMod val="95000"/>
                  </a:schemeClr>
                </a:solidFill>
              </a:rPr>
              <a:t> de</a:t>
            </a:r>
            <a:r>
              <a:rPr lang="tr-TR" dirty="0"/>
              <a:t>ğeri ile ifade edilir. </a:t>
            </a:r>
          </a:p>
          <a:p>
            <a:pPr marL="0" indent="0">
              <a:buNone/>
            </a:pPr>
            <a:r>
              <a:rPr lang="tr-TR" dirty="0"/>
              <a:t>	Yani </a:t>
            </a:r>
            <a:r>
              <a:rPr lang="tr-TR" dirty="0" err="1"/>
              <a:t>Red</a:t>
            </a:r>
            <a:r>
              <a:rPr lang="tr-TR" dirty="0"/>
              <a:t>: FF(h), </a:t>
            </a:r>
            <a:r>
              <a:rPr lang="tr-TR" dirty="0" err="1"/>
              <a:t>Green</a:t>
            </a:r>
            <a:r>
              <a:rPr lang="tr-TR" dirty="0"/>
              <a:t>: FF(h), Blue: FF(h)</a:t>
            </a:r>
            <a:br>
              <a:rPr lang="tr-TR" dirty="0"/>
            </a:br>
            <a:r>
              <a:rPr lang="tr-TR" dirty="0"/>
              <a:t>	FF </a:t>
            </a:r>
            <a:r>
              <a:rPr lang="tr-TR" dirty="0" err="1"/>
              <a:t>binary</a:t>
            </a:r>
            <a:r>
              <a:rPr lang="tr-TR" dirty="0"/>
              <a:t> sistemde 11111111 in karşılığıdır.</a:t>
            </a:r>
          </a:p>
          <a:p>
            <a:pPr marL="0" indent="0">
              <a:buNone/>
            </a:pPr>
            <a:r>
              <a:rPr lang="tr-TR" dirty="0"/>
              <a:t>1 pikselde beyaz rengi ifade etmek için 11111111- 11111111- 11111111 verisi kullanılır.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439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3" y="274638"/>
            <a:ext cx="10549617" cy="1020762"/>
          </a:xfrm>
        </p:spPr>
        <p:txBody>
          <a:bodyPr/>
          <a:lstStyle/>
          <a:p>
            <a:r>
              <a:rPr lang="tr-TR" dirty="0"/>
              <a:t>Önemsiz bite ekleme(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Siginificant</a:t>
            </a:r>
            <a:r>
              <a:rPr lang="tr-TR" dirty="0"/>
              <a:t> (LSB)) 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5436095" cy="4267200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 LSB </a:t>
            </a:r>
            <a:r>
              <a:rPr lang="tr-TR" dirty="0" err="1"/>
              <a:t>insertion</a:t>
            </a:r>
            <a:r>
              <a:rPr lang="tr-TR" dirty="0"/>
              <a:t> yönteminde genel olarak son bitlere ekleme yapılır. Bununla birlikte son bitinde değiştirme yapmak yerine son 2 veya daha fazla bitinde değiştirme yapan yöntemlerde vardır.</a:t>
            </a:r>
          </a:p>
          <a:p>
            <a:r>
              <a:rPr lang="tr-TR" dirty="0"/>
              <a:t>İçine veri gömülen resimdeki değişim  %50 oranındadır.</a:t>
            </a:r>
          </a:p>
          <a:p>
            <a:r>
              <a:rPr lang="tr-TR" dirty="0"/>
              <a:t>Bu durum insan gözüyle algılanamayacak oranda bir değişimdir.</a:t>
            </a:r>
          </a:p>
          <a:p>
            <a:r>
              <a:rPr lang="tr-TR" dirty="0"/>
              <a:t>Ne kadar fazla bit üzerinde değişiklik yapılırsa resim üzerindeki değişim o oranda artacağından algılanması da artacaktır.</a:t>
            </a:r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374" y="1905000"/>
            <a:ext cx="4910657" cy="4116287"/>
          </a:xfrm>
        </p:spPr>
      </p:pic>
    </p:spTree>
    <p:extLst>
      <p:ext uri="{BB962C8B-B14F-4D97-AF65-F5344CB8AC3E}">
        <p14:creationId xmlns:p14="http://schemas.microsoft.com/office/powerpoint/2010/main" val="316997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Stenografi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900590" cy="4692352"/>
          </a:xfrm>
        </p:spPr>
        <p:txBody>
          <a:bodyPr>
            <a:normAutofit lnSpcReduction="10000"/>
          </a:bodyPr>
          <a:lstStyle/>
          <a:p>
            <a:r>
              <a:rPr lang="tr-TR" dirty="0"/>
              <a:t>Günümüzde cep telefonlarının çekilen 1600 * 1200 çözünürlükteki bir resmin içine yaklaşık 2 </a:t>
            </a:r>
            <a:r>
              <a:rPr lang="tr-TR" dirty="0" err="1"/>
              <a:t>mb’a</a:t>
            </a:r>
            <a:r>
              <a:rPr lang="tr-TR" dirty="0"/>
              <a:t> kadar veri saklanabilir. (</a:t>
            </a:r>
            <a:r>
              <a:rPr lang="tr-TR" dirty="0" err="1"/>
              <a:t>wikipedia</a:t>
            </a:r>
            <a:r>
              <a:rPr lang="tr-TR" dirty="0"/>
              <a:t>)</a:t>
            </a:r>
          </a:p>
          <a:p>
            <a:r>
              <a:rPr lang="tr-TR" dirty="0"/>
              <a:t>Resim gizleme için fazla veri gizleme metodu bulunmaktadır. Bu yöntemler arasında en iyi en kötü ayrımı yapamayız! (</a:t>
            </a:r>
            <a:r>
              <a:rPr lang="tr-TR" dirty="0" err="1"/>
              <a:t>wikipedia</a:t>
            </a:r>
            <a:r>
              <a:rPr lang="tr-TR" dirty="0"/>
              <a:t>)</a:t>
            </a:r>
          </a:p>
          <a:p>
            <a:r>
              <a:rPr lang="tr-TR" dirty="0"/>
              <a:t>Günümüzde stenografi kolayca tespit edebilen yöntemler mevcut değil. </a:t>
            </a:r>
          </a:p>
          <a:p>
            <a:r>
              <a:rPr lang="tr-TR" dirty="0"/>
              <a:t>Tespit için genelde dosya büyüklüğü vb. değişikliklere bakılıyor. Dosya büyüklüğünü azaltan araçlar ve yöntemler günümüzde mevcut.</a:t>
            </a:r>
          </a:p>
          <a:p>
            <a:r>
              <a:rPr lang="tr-TR" dirty="0"/>
              <a:t>Daha çok istatiksel yöntemler kullanılıyor.</a:t>
            </a:r>
          </a:p>
          <a:p>
            <a:r>
              <a:rPr lang="tr-TR" dirty="0"/>
              <a:t>Resmin orijinal kopyası sahip olmak büyük avantaj sağlıyor.</a:t>
            </a:r>
          </a:p>
          <a:p>
            <a:r>
              <a:rPr lang="tr-TR" dirty="0"/>
              <a:t>Bazı resimlerde az bilgi çok fazla bozulmaya neden olabiliyor.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544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3" y="274638"/>
            <a:ext cx="10666411" cy="1020762"/>
          </a:xfrm>
        </p:spPr>
        <p:txBody>
          <a:bodyPr/>
          <a:lstStyle/>
          <a:p>
            <a:r>
              <a:rPr lang="tr-TR" dirty="0"/>
              <a:t>Önemsiz bite ekleme(</a:t>
            </a:r>
            <a:r>
              <a:rPr lang="tr-TR" dirty="0" err="1"/>
              <a:t>Least</a:t>
            </a:r>
            <a:r>
              <a:rPr lang="tr-TR" dirty="0"/>
              <a:t> </a:t>
            </a:r>
            <a:r>
              <a:rPr lang="tr-TR" dirty="0" err="1"/>
              <a:t>Siginificant</a:t>
            </a:r>
            <a:r>
              <a:rPr lang="tr-TR" dirty="0"/>
              <a:t> (LSB)) 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53852" y="1916832"/>
            <a:ext cx="10945216" cy="4620344"/>
          </a:xfrm>
        </p:spPr>
        <p:txBody>
          <a:bodyPr>
            <a:normAutofit lnSpcReduction="10000"/>
          </a:bodyPr>
          <a:lstStyle/>
          <a:p>
            <a:r>
              <a:rPr lang="tr-TR" dirty="0"/>
              <a:t>  24 bit renkli resimlerde renk spektrumu geniş olduğu için son 2 veya 3 bitteki değişim insan gözüyle algılanmayacak durumdadır.</a:t>
            </a:r>
          </a:p>
          <a:p>
            <a:r>
              <a:rPr lang="tr-TR" dirty="0"/>
              <a:t>Veri gömme işleminde ilk bayttan son bayta doğru bitlerin değişimi için bir sıra izleme zorunluluğu yoktur. </a:t>
            </a:r>
          </a:p>
          <a:p>
            <a:r>
              <a:rPr lang="tr-TR" dirty="0"/>
              <a:t>Verinin gömülmesi işleminde baytların hangi sırayla kullanılacağı genellikle “</a:t>
            </a:r>
            <a:r>
              <a:rPr lang="tr-TR" dirty="0" err="1"/>
              <a:t>stego-key</a:t>
            </a:r>
            <a:r>
              <a:rPr lang="tr-TR" dirty="0"/>
              <a:t>” anahtar vasıtasıyla düzenlenmekte ve tamamen karışık sırayla veri gömülmesi yapılabilmektedir.</a:t>
            </a:r>
          </a:p>
          <a:p>
            <a:r>
              <a:rPr lang="tr-TR" dirty="0"/>
              <a:t>Bazı akıllı yazılımlar koyu renkli alanları tespit edebilir ve bu alanların değiştirilmesini engeller.</a:t>
            </a:r>
          </a:p>
          <a:p>
            <a:r>
              <a:rPr lang="tr-TR" dirty="0"/>
              <a:t> Çünkü insan gözüyle koyu bölgelerdeki renk değişimlerinin algılanması daha kolaydır.</a:t>
            </a:r>
          </a:p>
        </p:txBody>
      </p:sp>
    </p:spTree>
    <p:extLst>
      <p:ext uri="{BB962C8B-B14F-4D97-AF65-F5344CB8AC3E}">
        <p14:creationId xmlns:p14="http://schemas.microsoft.com/office/powerpoint/2010/main" val="213531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Gri-seviye Resimlerde LSB yöntemi	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1"/>
          </p:nvPr>
        </p:nvSpPr>
        <p:spPr>
          <a:xfrm>
            <a:off x="1522412" y="1905000"/>
            <a:ext cx="5364087" cy="4692352"/>
          </a:xfrm>
        </p:spPr>
        <p:txBody>
          <a:bodyPr>
            <a:normAutofit/>
          </a:bodyPr>
          <a:lstStyle/>
          <a:p>
            <a:r>
              <a:rPr lang="tr-TR" dirty="0"/>
              <a:t>Gri-seviye resimlerde her piksel, 0 (siyah) ile 255 (beyaz) arasında tam sayı değer alabilen 1 </a:t>
            </a:r>
            <a:r>
              <a:rPr lang="tr-TR" dirty="0" err="1"/>
              <a:t>byte</a:t>
            </a:r>
            <a:r>
              <a:rPr lang="tr-TR" dirty="0"/>
              <a:t> ile temsil edilmektedir.</a:t>
            </a:r>
          </a:p>
          <a:p>
            <a:r>
              <a:rPr lang="tr-TR" dirty="0"/>
              <a:t>0–255 arasındaki değerler </a:t>
            </a:r>
            <a:r>
              <a:rPr lang="tr-TR" dirty="0" err="1"/>
              <a:t>gri’dir</a:t>
            </a:r>
            <a:r>
              <a:rPr lang="tr-TR" dirty="0"/>
              <a:t> ve bundan dolayı bir resme ait tam sayı “gri ton seviye” (</a:t>
            </a:r>
            <a:r>
              <a:rPr lang="tr-TR" dirty="0" err="1"/>
              <a:t>gray</a:t>
            </a:r>
            <a:r>
              <a:rPr lang="tr-TR" dirty="0"/>
              <a:t> </a:t>
            </a:r>
            <a:r>
              <a:rPr lang="tr-TR" dirty="0" err="1"/>
              <a:t>level</a:t>
            </a:r>
            <a:r>
              <a:rPr lang="tr-TR" dirty="0"/>
              <a:t>) olarak isimlendirilmektedir.</a:t>
            </a:r>
          </a:p>
          <a:p>
            <a:r>
              <a:rPr lang="tr-TR" dirty="0"/>
              <a:t>Örneğin, renk değeri 142 olan bir pikselin içine ikilik sayı sistemindeki 1 değeri saklandığında oluşan piksel ve renk değeri aşağıda gösterilmektedir.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11" y="1905000"/>
            <a:ext cx="4840683" cy="3036168"/>
          </a:xfrm>
        </p:spPr>
      </p:pic>
      <p:sp>
        <p:nvSpPr>
          <p:cNvPr id="7" name="Metin kutusu 6"/>
          <p:cNvSpPr txBox="1"/>
          <p:nvPr/>
        </p:nvSpPr>
        <p:spPr>
          <a:xfrm>
            <a:off x="7017611" y="5227602"/>
            <a:ext cx="5152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FFFF00"/>
                </a:solidFill>
              </a:rPr>
              <a:t>Son bitin 1 ya da 0 olması gözle görülebilir bir fark </a:t>
            </a:r>
          </a:p>
          <a:p>
            <a:r>
              <a:rPr lang="tr-TR" b="1" dirty="0">
                <a:solidFill>
                  <a:srgbClr val="FFFF00"/>
                </a:solidFill>
              </a:rPr>
              <a:t>yaratmamaktadır.</a:t>
            </a:r>
          </a:p>
        </p:txBody>
      </p:sp>
    </p:spTree>
    <p:extLst>
      <p:ext uri="{BB962C8B-B14F-4D97-AF65-F5344CB8AC3E}">
        <p14:creationId xmlns:p14="http://schemas.microsoft.com/office/powerpoint/2010/main" val="9263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24-bit Renkli Resimlerde LSB yöntemi</a:t>
            </a:r>
            <a:endParaRPr lang="tr-TR" dirty="0"/>
          </a:p>
        </p:txBody>
      </p:sp>
      <p:sp>
        <p:nvSpPr>
          <p:cNvPr id="6" name="İçerik Yer Tutucusu 5"/>
          <p:cNvSpPr>
            <a:spLocks noGrp="1"/>
          </p:cNvSpPr>
          <p:nvPr>
            <p:ph sz="half" idx="1"/>
          </p:nvPr>
        </p:nvSpPr>
        <p:spPr>
          <a:xfrm>
            <a:off x="405780" y="1700808"/>
            <a:ext cx="5841034" cy="4692352"/>
          </a:xfrm>
        </p:spPr>
        <p:txBody>
          <a:bodyPr>
            <a:noAutofit/>
          </a:bodyPr>
          <a:lstStyle/>
          <a:p>
            <a:r>
              <a:rPr lang="tr-TR" dirty="0"/>
              <a:t>24 bit resimler bir piksel başına 3 </a:t>
            </a:r>
            <a:r>
              <a:rPr lang="tr-TR" dirty="0" err="1"/>
              <a:t>byte</a:t>
            </a:r>
            <a:r>
              <a:rPr lang="tr-TR" dirty="0"/>
              <a:t> kullanmaktadır.</a:t>
            </a:r>
          </a:p>
          <a:p>
            <a:r>
              <a:rPr lang="tr-TR" dirty="0"/>
              <a:t>Her pikselin rengi “Kırmızı (</a:t>
            </a:r>
            <a:r>
              <a:rPr lang="tr-TR" dirty="0" err="1"/>
              <a:t>red</a:t>
            </a:r>
            <a:r>
              <a:rPr lang="tr-TR" dirty="0"/>
              <a:t>), Yeşil (</a:t>
            </a:r>
            <a:r>
              <a:rPr lang="tr-TR" dirty="0" err="1"/>
              <a:t>green</a:t>
            </a:r>
            <a:r>
              <a:rPr lang="tr-TR" dirty="0"/>
              <a:t>), Mavi (</a:t>
            </a:r>
            <a:r>
              <a:rPr lang="tr-TR" dirty="0" err="1"/>
              <a:t>blue</a:t>
            </a:r>
            <a:r>
              <a:rPr lang="tr-TR" dirty="0"/>
              <a:t>)” olmak üzere üç ana renkten elde edilmektedir. </a:t>
            </a:r>
          </a:p>
          <a:p>
            <a:r>
              <a:rPr lang="tr-TR" dirty="0"/>
              <a:t>Buna pikselin RGB değeri denmektedir. </a:t>
            </a:r>
          </a:p>
          <a:p>
            <a:r>
              <a:rPr lang="tr-TR" dirty="0"/>
              <a:t>Her </a:t>
            </a:r>
            <a:r>
              <a:rPr lang="tr-TR" dirty="0" err="1"/>
              <a:t>byte’ta</a:t>
            </a:r>
            <a:r>
              <a:rPr lang="tr-TR" dirty="0"/>
              <a:t> son biti değiştirmek suretiyle bir pikselde 3 bitlik bilgi saklanabilir.</a:t>
            </a:r>
          </a:p>
          <a:p>
            <a:r>
              <a:rPr lang="tr-TR" dirty="0"/>
              <a:t>Yani 24 bit derinliğine sahip 1024×768 piksel boyutundaki 2.359.296 bit (294.912 </a:t>
            </a:r>
            <a:r>
              <a:rPr lang="tr-TR" dirty="0" err="1"/>
              <a:t>byte</a:t>
            </a:r>
            <a:r>
              <a:rPr lang="tr-TR" dirty="0"/>
              <a:t>) bilgi saklanabilir.</a:t>
            </a:r>
          </a:p>
        </p:txBody>
      </p:sp>
      <p:sp>
        <p:nvSpPr>
          <p:cNvPr id="7" name="İçerik Yer Tutucusu 6"/>
          <p:cNvSpPr>
            <a:spLocks noGrp="1"/>
          </p:cNvSpPr>
          <p:nvPr>
            <p:ph sz="half" idx="2"/>
          </p:nvPr>
        </p:nvSpPr>
        <p:spPr>
          <a:xfrm>
            <a:off x="6598468" y="1844824"/>
            <a:ext cx="5256584" cy="4692352"/>
          </a:xfrm>
          <a:ln w="38100">
            <a:solidFill>
              <a:schemeClr val="tx1"/>
            </a:solidFill>
          </a:ln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tr-TR" sz="3100" dirty="0"/>
              <a:t>10010101 00001101 11001001 (149,13,201)</a:t>
            </a:r>
          </a:p>
          <a:p>
            <a:pPr marL="0" indent="0">
              <a:buNone/>
            </a:pPr>
            <a:r>
              <a:rPr lang="tr-TR" sz="3100" dirty="0"/>
              <a:t>10010110 00001111 11001010 (150,15,202)</a:t>
            </a:r>
          </a:p>
          <a:p>
            <a:pPr marL="0" indent="0">
              <a:buNone/>
            </a:pPr>
            <a:r>
              <a:rPr lang="tr-TR" sz="3100" dirty="0"/>
              <a:t>10011111 00010000 11001011 (159,16,234)</a:t>
            </a:r>
          </a:p>
          <a:p>
            <a:pPr marL="0" indent="0">
              <a:buNone/>
            </a:pPr>
            <a:endParaRPr lang="tr-TR" sz="3100" dirty="0"/>
          </a:p>
          <a:p>
            <a:pPr marL="0" indent="0">
              <a:buNone/>
            </a:pPr>
            <a:r>
              <a:rPr lang="tr-TR" sz="3100" dirty="0"/>
              <a:t>“101101101” bilgisi gizlendiğinde;</a:t>
            </a:r>
          </a:p>
          <a:p>
            <a:pPr marL="0" indent="0">
              <a:buNone/>
            </a:pPr>
            <a:endParaRPr lang="tr-TR" sz="3100" dirty="0"/>
          </a:p>
          <a:p>
            <a:pPr marL="0" indent="0">
              <a:buNone/>
            </a:pPr>
            <a:r>
              <a:rPr lang="tr-TR" sz="3100" dirty="0"/>
              <a:t>10010101 0000110</a:t>
            </a:r>
            <a:r>
              <a:rPr lang="tr-TR" sz="3100" b="1" dirty="0">
                <a:solidFill>
                  <a:srgbClr val="FFFF00"/>
                </a:solidFill>
              </a:rPr>
              <a:t>0</a:t>
            </a:r>
            <a:r>
              <a:rPr lang="tr-TR" sz="3100" b="1" dirty="0"/>
              <a:t> </a:t>
            </a:r>
            <a:r>
              <a:rPr lang="tr-TR" sz="3100" dirty="0"/>
              <a:t>11001001 (149,12,201)</a:t>
            </a:r>
            <a:br>
              <a:rPr lang="tr-TR" sz="3100" dirty="0"/>
            </a:br>
            <a:endParaRPr lang="tr-TR" sz="3100" dirty="0"/>
          </a:p>
          <a:p>
            <a:pPr marL="0" indent="0">
              <a:buNone/>
            </a:pPr>
            <a:r>
              <a:rPr lang="tr-TR" sz="3100" dirty="0"/>
              <a:t>1001011</a:t>
            </a:r>
            <a:r>
              <a:rPr lang="tr-TR" sz="3100" b="1" dirty="0">
                <a:solidFill>
                  <a:srgbClr val="FFFF00"/>
                </a:solidFill>
              </a:rPr>
              <a:t>1</a:t>
            </a:r>
            <a:r>
              <a:rPr lang="tr-TR" sz="3100" b="1" dirty="0"/>
              <a:t> </a:t>
            </a:r>
            <a:r>
              <a:rPr lang="tr-TR" sz="3100" dirty="0"/>
              <a:t>0000111</a:t>
            </a:r>
            <a:r>
              <a:rPr lang="tr-TR" sz="3100" b="1" dirty="0">
                <a:solidFill>
                  <a:srgbClr val="FFFF00"/>
                </a:solidFill>
              </a:rPr>
              <a:t>0</a:t>
            </a:r>
            <a:r>
              <a:rPr lang="tr-TR" sz="3100" b="1" dirty="0"/>
              <a:t> </a:t>
            </a:r>
            <a:r>
              <a:rPr lang="tr-TR" sz="3100" dirty="0"/>
              <a:t>1100101</a:t>
            </a:r>
            <a:r>
              <a:rPr lang="tr-TR" sz="3100" b="1" dirty="0">
                <a:solidFill>
                  <a:srgbClr val="FFFF00"/>
                </a:solidFill>
              </a:rPr>
              <a:t>1</a:t>
            </a:r>
            <a:r>
              <a:rPr lang="tr-TR" sz="3100" b="1" dirty="0"/>
              <a:t> </a:t>
            </a:r>
            <a:r>
              <a:rPr lang="tr-TR" sz="3100" dirty="0"/>
              <a:t>(151,14,203)</a:t>
            </a:r>
            <a:br>
              <a:rPr lang="tr-TR" sz="3100" dirty="0"/>
            </a:br>
            <a:endParaRPr lang="tr-TR" sz="3100" dirty="0"/>
          </a:p>
          <a:p>
            <a:pPr marL="0" indent="0">
              <a:buNone/>
            </a:pPr>
            <a:r>
              <a:rPr lang="tr-TR" sz="3100" dirty="0"/>
              <a:t>10011111 00010000 11001011 (159,16,234)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550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LSB ile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https://www.mertsarica.com/pi-hediyem-vardi-verdim-gitti-3/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477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972598" cy="4620344"/>
          </a:xfrm>
        </p:spPr>
        <p:txBody>
          <a:bodyPr>
            <a:normAutofit/>
          </a:bodyPr>
          <a:lstStyle/>
          <a:p>
            <a:r>
              <a:rPr lang="tr-TR" dirty="0" err="1"/>
              <a:t>stegdetect</a:t>
            </a:r>
            <a:r>
              <a:rPr lang="tr-TR" dirty="0"/>
              <a:t> resim.jpg</a:t>
            </a:r>
          </a:p>
          <a:p>
            <a:r>
              <a:rPr lang="en-US" dirty="0" err="1"/>
              <a:t>steghide</a:t>
            </a:r>
            <a:r>
              <a:rPr lang="en-US" dirty="0"/>
              <a:t> embed -</a:t>
            </a:r>
            <a:r>
              <a:rPr lang="en-US" dirty="0" err="1"/>
              <a:t>cf</a:t>
            </a:r>
            <a:r>
              <a:rPr lang="en-US" dirty="0"/>
              <a:t> </a:t>
            </a:r>
            <a:r>
              <a:rPr lang="tr-TR" dirty="0" err="1"/>
              <a:t>icineGizlemeYapılacakDosya</a:t>
            </a:r>
            <a:r>
              <a:rPr lang="tr-TR" dirty="0"/>
              <a:t> </a:t>
            </a:r>
            <a:r>
              <a:rPr lang="en-US" dirty="0"/>
              <a:t>-</a:t>
            </a:r>
            <a:r>
              <a:rPr lang="en-US" dirty="0" err="1"/>
              <a:t>ef</a:t>
            </a:r>
            <a:r>
              <a:rPr lang="en-US" dirty="0"/>
              <a:t> </a:t>
            </a:r>
            <a:r>
              <a:rPr lang="tr-TR" dirty="0" err="1"/>
              <a:t>gizlenecekDosya</a:t>
            </a:r>
            <a:endParaRPr lang="tr-TR" dirty="0"/>
          </a:p>
          <a:p>
            <a:r>
              <a:rPr lang="tr-TR" dirty="0" err="1"/>
              <a:t>steghide</a:t>
            </a:r>
            <a:r>
              <a:rPr lang="tr-TR" dirty="0"/>
              <a:t> </a:t>
            </a:r>
            <a:r>
              <a:rPr lang="tr-TR" dirty="0" err="1"/>
              <a:t>extract</a:t>
            </a:r>
            <a:r>
              <a:rPr lang="tr-TR" dirty="0"/>
              <a:t> -</a:t>
            </a:r>
            <a:r>
              <a:rPr lang="tr-TR" dirty="0" err="1"/>
              <a:t>sf</a:t>
            </a:r>
            <a:r>
              <a:rPr lang="tr-TR" dirty="0"/>
              <a:t> [FILENAME]</a:t>
            </a:r>
          </a:p>
          <a:p>
            <a:r>
              <a:rPr lang="tr-TR" dirty="0" err="1"/>
              <a:t>steghide</a:t>
            </a:r>
            <a:r>
              <a:rPr lang="tr-TR" dirty="0"/>
              <a:t> </a:t>
            </a:r>
            <a:r>
              <a:rPr lang="tr-TR" dirty="0" err="1"/>
              <a:t>info</a:t>
            </a:r>
            <a:r>
              <a:rPr lang="tr-TR" dirty="0"/>
              <a:t> [FILENAME]</a:t>
            </a:r>
          </a:p>
          <a:p>
            <a:r>
              <a:rPr lang="tr-TR" dirty="0" err="1"/>
              <a:t>stegbreak</a:t>
            </a:r>
            <a:r>
              <a:rPr lang="tr-TR" dirty="0"/>
              <a:t> sözlük atağı</a:t>
            </a:r>
          </a:p>
          <a:p>
            <a:r>
              <a:rPr lang="tr-TR" dirty="0" err="1"/>
              <a:t>stegexpose</a:t>
            </a:r>
            <a:endParaRPr lang="tr-TR" dirty="0"/>
          </a:p>
          <a:p>
            <a:r>
              <a:rPr lang="tr-TR" dirty="0"/>
              <a:t>Hatıra resmi </a:t>
            </a:r>
            <a:r>
              <a:rPr lang="tr-TR" dirty="0" err="1"/>
              <a:t>stegdetect</a:t>
            </a:r>
            <a:r>
              <a:rPr lang="tr-TR" dirty="0"/>
              <a:t> ile </a:t>
            </a:r>
            <a:r>
              <a:rPr lang="tr-TR" dirty="0" err="1"/>
              <a:t>gizleyciyi</a:t>
            </a:r>
            <a:r>
              <a:rPr lang="tr-TR" dirty="0"/>
              <a:t> bul</a:t>
            </a:r>
          </a:p>
          <a:p>
            <a:r>
              <a:rPr lang="tr-TR" dirty="0"/>
              <a:t>Basit bir </a:t>
            </a:r>
            <a:r>
              <a:rPr lang="tr-TR" dirty="0" err="1"/>
              <a:t>wordlist</a:t>
            </a:r>
            <a:r>
              <a:rPr lang="tr-TR" dirty="0"/>
              <a:t> ile </a:t>
            </a:r>
            <a:r>
              <a:rPr lang="tr-TR" dirty="0" err="1"/>
              <a:t>stechide</a:t>
            </a:r>
            <a:r>
              <a:rPr lang="tr-TR" dirty="0"/>
              <a:t> ile çöz</a:t>
            </a:r>
          </a:p>
        </p:txBody>
      </p:sp>
    </p:spTree>
    <p:extLst>
      <p:ext uri="{BB962C8B-B14F-4D97-AF65-F5344CB8AC3E}">
        <p14:creationId xmlns:p14="http://schemas.microsoft.com/office/powerpoint/2010/main" val="315796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900590" cy="1020762"/>
          </a:xfrm>
        </p:spPr>
        <p:txBody>
          <a:bodyPr/>
          <a:lstStyle/>
          <a:p>
            <a:r>
              <a:rPr lang="tr-TR" dirty="0"/>
              <a:t>Uygulama – </a:t>
            </a:r>
            <a:r>
              <a:rPr lang="tr-TR" dirty="0" err="1"/>
              <a:t>EzStego</a:t>
            </a:r>
            <a:r>
              <a:rPr lang="tr-TR" dirty="0"/>
              <a:t> ile </a:t>
            </a:r>
            <a:r>
              <a:rPr lang="tr-TR" dirty="0" err="1"/>
              <a:t>Gif</a:t>
            </a:r>
            <a:r>
              <a:rPr lang="tr-TR" dirty="0"/>
              <a:t> Üzerinde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EzStego</a:t>
            </a:r>
            <a:r>
              <a:rPr lang="tr-TR" dirty="0"/>
              <a:t> </a:t>
            </a:r>
            <a:r>
              <a:rPr lang="tr-TR" dirty="0" err="1"/>
              <a:t>gif</a:t>
            </a:r>
            <a:r>
              <a:rPr lang="tr-TR" dirty="0"/>
              <a:t> imaj üzerinde daha karmaşık şifrelemeler yapılabilir.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2542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Ödev -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Şifre anahtar değerine göre LSB ile resim içerisine veri gizleyen program yazın.</a:t>
            </a:r>
          </a:p>
          <a:p>
            <a:r>
              <a:rPr lang="tr-TR" dirty="0"/>
              <a:t>Anahtar değeri çift veya tek bite şifreleme yapacağını belirtecek.</a:t>
            </a:r>
          </a:p>
        </p:txBody>
      </p:sp>
    </p:spTree>
    <p:extLst>
      <p:ext uri="{BB962C8B-B14F-4D97-AF65-F5344CB8AC3E}">
        <p14:creationId xmlns:p14="http://schemas.microsoft.com/office/powerpoint/2010/main" val="55101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İçerisine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Ses melodisinde bozukluğa neden olur.</a:t>
            </a:r>
          </a:p>
          <a:p>
            <a:r>
              <a:rPr lang="tr-TR" dirty="0"/>
              <a:t>Anlaşılması daha kolaydır.</a:t>
            </a:r>
          </a:p>
          <a:p>
            <a:r>
              <a:rPr lang="tr-TR" dirty="0"/>
              <a:t>Klasik müziklerde daha kolay anlaşılır. </a:t>
            </a:r>
          </a:p>
          <a:p>
            <a:r>
              <a:rPr lang="tr-TR" dirty="0"/>
              <a:t>Gizleme için </a:t>
            </a:r>
            <a:r>
              <a:rPr lang="tr-TR" dirty="0" err="1"/>
              <a:t>rock</a:t>
            </a:r>
            <a:r>
              <a:rPr lang="tr-TR" dirty="0"/>
              <a:t> ve bir çok enstrümanın kullanıldığı çok sesli müzik türleri daha uygundur.</a:t>
            </a:r>
          </a:p>
        </p:txBody>
      </p:sp>
    </p:spTree>
    <p:extLst>
      <p:ext uri="{BB962C8B-B14F-4D97-AF65-F5344CB8AC3E}">
        <p14:creationId xmlns:p14="http://schemas.microsoft.com/office/powerpoint/2010/main" val="421049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Ses İçerisine Veri Gizleme Yöntemleri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/>
              <a:t>LSB CODING</a:t>
            </a:r>
          </a:p>
          <a:p>
            <a:r>
              <a:rPr lang="tr-TR" b="1" dirty="0"/>
              <a:t>PARITY CODING</a:t>
            </a:r>
          </a:p>
          <a:p>
            <a:r>
              <a:rPr lang="tr-TR" b="1" dirty="0"/>
              <a:t>PHASE CODING</a:t>
            </a:r>
          </a:p>
          <a:p>
            <a:r>
              <a:rPr lang="tr-TR" b="1" dirty="0"/>
              <a:t>SPREAD SPECTRUM</a:t>
            </a:r>
          </a:p>
          <a:p>
            <a:r>
              <a:rPr lang="tr-TR" b="1" dirty="0"/>
              <a:t>ECHO HIDING</a:t>
            </a:r>
          </a:p>
          <a:p>
            <a:r>
              <a:rPr lang="tr-TR" dirty="0">
                <a:hlinkClick r:id="rId2"/>
              </a:rPr>
              <a:t>https://iicybersecurity.wordpress.com/2015/08/25/how-to-hide-secret-messages-in-music-files/</a:t>
            </a:r>
            <a:endParaRPr lang="tr-TR" dirty="0"/>
          </a:p>
          <a:p>
            <a:r>
              <a:rPr lang="tr-TR" dirty="0"/>
              <a:t>http://www.snotmonkey.com/work/school/405/methods.html</a:t>
            </a:r>
          </a:p>
        </p:txBody>
      </p:sp>
    </p:spTree>
    <p:extLst>
      <p:ext uri="{BB962C8B-B14F-4D97-AF65-F5344CB8AC3E}">
        <p14:creationId xmlns:p14="http://schemas.microsoft.com/office/powerpoint/2010/main" val="127934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</a:t>
            </a:r>
            <a:r>
              <a:rPr lang="tr-TR" dirty="0" err="1"/>
              <a:t>Morse</a:t>
            </a:r>
            <a:r>
              <a:rPr lang="tr-TR"/>
              <a:t> Şifreleme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73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Stenografi Çeşitleri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45940" y="1916832"/>
            <a:ext cx="10081120" cy="4267200"/>
          </a:xfrm>
        </p:spPr>
        <p:txBody>
          <a:bodyPr>
            <a:normAutofit lnSpcReduction="10000"/>
          </a:bodyPr>
          <a:lstStyle/>
          <a:p>
            <a:r>
              <a:rPr lang="sv-SE" b="1" dirty="0">
                <a:solidFill>
                  <a:srgbClr val="FFFF00"/>
                </a:solidFill>
              </a:rPr>
              <a:t>Metin </a:t>
            </a:r>
            <a:r>
              <a:rPr lang="tr-TR" b="1" dirty="0">
                <a:solidFill>
                  <a:srgbClr val="FFFF00"/>
                </a:solidFill>
              </a:rPr>
              <a:t>içine </a:t>
            </a:r>
            <a:r>
              <a:rPr lang="tr-TR" dirty="0"/>
              <a:t>metin gizleme (</a:t>
            </a:r>
            <a:r>
              <a:rPr lang="tr-TR" dirty="0" err="1"/>
              <a:t>Null</a:t>
            </a:r>
            <a:r>
              <a:rPr lang="tr-TR" dirty="0"/>
              <a:t> </a:t>
            </a:r>
            <a:r>
              <a:rPr lang="tr-TR" dirty="0" err="1"/>
              <a:t>chipher</a:t>
            </a:r>
            <a:r>
              <a:rPr lang="tr-TR" dirty="0"/>
              <a:t>)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  <a:p>
            <a:r>
              <a:rPr lang="tr-TR" b="1" dirty="0">
                <a:solidFill>
                  <a:srgbClr val="FFFF00"/>
                </a:solidFill>
              </a:rPr>
              <a:t>Program içine </a:t>
            </a:r>
            <a:r>
              <a:rPr lang="tr-TR" dirty="0"/>
              <a:t>doküman / program gizleme </a:t>
            </a:r>
            <a:r>
              <a:rPr lang="tr-TR" dirty="0" err="1"/>
              <a:t>Alternate</a:t>
            </a:r>
            <a:r>
              <a:rPr lang="tr-TR" dirty="0"/>
              <a:t> Data </a:t>
            </a:r>
            <a:r>
              <a:rPr lang="tr-TR" dirty="0" err="1"/>
              <a:t>Streams</a:t>
            </a:r>
            <a:r>
              <a:rPr lang="tr-TR" dirty="0"/>
              <a:t>(ADS)</a:t>
            </a:r>
            <a:endParaRPr lang="sv-SE" dirty="0"/>
          </a:p>
          <a:p>
            <a:pPr marL="0" indent="0">
              <a:buNone/>
            </a:pPr>
            <a:endParaRPr lang="tr-TR" dirty="0"/>
          </a:p>
          <a:p>
            <a:r>
              <a:rPr lang="sv-SE" b="1" dirty="0">
                <a:solidFill>
                  <a:srgbClr val="FFFF00"/>
                </a:solidFill>
              </a:rPr>
              <a:t>Görüntü </a:t>
            </a:r>
            <a:r>
              <a:rPr lang="tr-TR" b="1" dirty="0">
                <a:solidFill>
                  <a:srgbClr val="FFFF00"/>
                </a:solidFill>
              </a:rPr>
              <a:t>içine </a:t>
            </a:r>
            <a:r>
              <a:rPr lang="tr-TR" dirty="0"/>
              <a:t>doküman / program gizleme</a:t>
            </a:r>
            <a:r>
              <a:rPr lang="sv-SE" dirty="0"/>
              <a:t/>
            </a:r>
            <a:br>
              <a:rPr lang="sv-SE" dirty="0"/>
            </a:br>
            <a:endParaRPr lang="sv-SE" dirty="0"/>
          </a:p>
          <a:p>
            <a:r>
              <a:rPr lang="sv-SE" b="1" dirty="0">
                <a:solidFill>
                  <a:srgbClr val="FFFF00"/>
                </a:solidFill>
              </a:rPr>
              <a:t>Ses </a:t>
            </a:r>
            <a:r>
              <a:rPr lang="tr-TR" b="1" dirty="0">
                <a:solidFill>
                  <a:srgbClr val="FFFF00"/>
                </a:solidFill>
              </a:rPr>
              <a:t>içine </a:t>
            </a:r>
            <a:r>
              <a:rPr lang="tr-TR" dirty="0"/>
              <a:t>doküman / program gizleme</a:t>
            </a:r>
          </a:p>
          <a:p>
            <a:pPr marL="0" indent="0">
              <a:buNone/>
            </a:pPr>
            <a:endParaRPr lang="tr-TR" dirty="0"/>
          </a:p>
          <a:p>
            <a:r>
              <a:rPr lang="tr-TR" b="1" dirty="0">
                <a:solidFill>
                  <a:srgbClr val="FFFF00"/>
                </a:solidFill>
              </a:rPr>
              <a:t>Video içine </a:t>
            </a:r>
            <a:r>
              <a:rPr lang="tr-TR" dirty="0"/>
              <a:t>doküman / program gizleme</a:t>
            </a:r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9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Spread </a:t>
            </a:r>
            <a:r>
              <a:rPr lang="tr-TR" dirty="0" err="1"/>
              <a:t>Spectrum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7534572" y="1885666"/>
            <a:ext cx="4419599" cy="4692352"/>
          </a:xfrm>
        </p:spPr>
        <p:txBody>
          <a:bodyPr>
            <a:normAutofit/>
          </a:bodyPr>
          <a:lstStyle/>
          <a:p>
            <a:r>
              <a:rPr lang="tr-TR" dirty="0"/>
              <a:t>mix.mp3 müzik dosyasını dinleyip gizlenen bilgi olup olmadığı  kontrol edin.</a:t>
            </a:r>
          </a:p>
          <a:p>
            <a:r>
              <a:rPr lang="tr-TR" dirty="0"/>
              <a:t>mix.mp3 dosyasını </a:t>
            </a:r>
            <a:r>
              <a:rPr lang="tr-TR" dirty="0" err="1">
                <a:hlinkClick r:id="rId2"/>
              </a:rPr>
              <a:t>sonic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visualizer</a:t>
            </a:r>
            <a:r>
              <a:rPr lang="tr-TR" dirty="0">
                <a:hlinkClick r:id="rId2"/>
              </a:rPr>
              <a:t> </a:t>
            </a:r>
            <a:r>
              <a:rPr lang="tr-TR" dirty="0"/>
              <a:t> programında açın. </a:t>
            </a:r>
          </a:p>
          <a:p>
            <a:r>
              <a:rPr lang="tr-TR" dirty="0"/>
              <a:t>Programın </a:t>
            </a:r>
            <a:r>
              <a:rPr lang="tr-TR" dirty="0" err="1"/>
              <a:t>layer</a:t>
            </a:r>
            <a:r>
              <a:rPr lang="tr-TR" dirty="0"/>
              <a:t> bölümünden </a:t>
            </a:r>
            <a:r>
              <a:rPr lang="tr-TR" dirty="0" err="1"/>
              <a:t>add</a:t>
            </a:r>
            <a:r>
              <a:rPr lang="tr-TR" dirty="0"/>
              <a:t> </a:t>
            </a:r>
            <a:r>
              <a:rPr lang="tr-TR" dirty="0" err="1"/>
              <a:t>melodic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</a:t>
            </a:r>
            <a:r>
              <a:rPr lang="tr-TR" dirty="0" err="1"/>
              <a:t>spectrogram</a:t>
            </a:r>
            <a:r>
              <a:rPr lang="tr-TR" dirty="0"/>
              <a:t> seçip kanallar ile oynayarak gizli bilgiyi bulun.</a:t>
            </a:r>
          </a:p>
          <a:p>
            <a:r>
              <a:rPr lang="tr-TR" dirty="0"/>
              <a:t>World on fire.wav dosyası için benzer çalışmayı yapın.</a:t>
            </a:r>
          </a:p>
          <a:p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1854637"/>
            <a:ext cx="7237754" cy="4332312"/>
          </a:xfrm>
        </p:spPr>
      </p:pic>
    </p:spTree>
    <p:extLst>
      <p:ext uri="{BB962C8B-B14F-4D97-AF65-F5344CB8AC3E}">
        <p14:creationId xmlns:p14="http://schemas.microsoft.com/office/powerpoint/2010/main" val="236462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404646" cy="1020762"/>
          </a:xfrm>
        </p:spPr>
        <p:txBody>
          <a:bodyPr/>
          <a:lstStyle/>
          <a:p>
            <a:r>
              <a:rPr lang="tr-TR" dirty="0"/>
              <a:t>Spread </a:t>
            </a:r>
            <a:r>
              <a:rPr lang="tr-TR" dirty="0" err="1"/>
              <a:t>Spectrum</a:t>
            </a:r>
            <a:r>
              <a:rPr lang="tr-TR" dirty="0"/>
              <a:t> Frekans İle Veri Gizleme </a:t>
            </a:r>
          </a:p>
        </p:txBody>
      </p:sp>
      <p:pic>
        <p:nvPicPr>
          <p:cNvPr id="7" name="How to Hide a Secret Code in an Audio Fi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9700" y="1742956"/>
            <a:ext cx="7087120" cy="4429244"/>
          </a:xfrm>
        </p:spPr>
      </p:pic>
    </p:spTree>
    <p:extLst>
      <p:ext uri="{BB962C8B-B14F-4D97-AF65-F5344CB8AC3E}">
        <p14:creationId xmlns:p14="http://schemas.microsoft.com/office/powerpoint/2010/main" val="157655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332638" cy="1020762"/>
          </a:xfrm>
        </p:spPr>
        <p:txBody>
          <a:bodyPr/>
          <a:lstStyle/>
          <a:p>
            <a:r>
              <a:rPr lang="tr-TR" dirty="0"/>
              <a:t>Uygulama - </a:t>
            </a:r>
            <a:r>
              <a:rPr lang="tr-TR" dirty="0" err="1"/>
              <a:t>Spectrum</a:t>
            </a:r>
            <a:r>
              <a:rPr lang="tr-TR" dirty="0"/>
              <a:t> Frekans İle Veri Gizleme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Şifrelenmesi istenen resmi oluşturun. </a:t>
            </a:r>
          </a:p>
          <a:p>
            <a:r>
              <a:rPr lang="tr-TR" dirty="0"/>
              <a:t>Siyah </a:t>
            </a:r>
            <a:r>
              <a:rPr lang="tr-TR" dirty="0" err="1"/>
              <a:t>arkaplan</a:t>
            </a:r>
            <a:r>
              <a:rPr lang="tr-TR" dirty="0"/>
              <a:t> üzerine beyaz metin daha iyi sonuç veriyor.</a:t>
            </a:r>
          </a:p>
          <a:p>
            <a:r>
              <a:rPr lang="tr-TR" dirty="0"/>
              <a:t>Fazla boş alan olmayan küçük resimler daha iyi sonuç veriyor.</a:t>
            </a:r>
          </a:p>
          <a:p>
            <a:r>
              <a:rPr lang="tr-TR" dirty="0"/>
              <a:t>Oluşturduğunuz resmi </a:t>
            </a:r>
            <a:r>
              <a:rPr lang="tr-TR" dirty="0" err="1"/>
              <a:t>jpeg</a:t>
            </a:r>
            <a:r>
              <a:rPr lang="tr-TR" dirty="0"/>
              <a:t> veya </a:t>
            </a:r>
            <a:r>
              <a:rPr lang="tr-TR" dirty="0" err="1"/>
              <a:t>bmp</a:t>
            </a:r>
            <a:r>
              <a:rPr lang="tr-TR" dirty="0"/>
              <a:t> formatında kaydedin.</a:t>
            </a:r>
          </a:p>
          <a:p>
            <a:r>
              <a:rPr lang="tr-TR" dirty="0"/>
              <a:t>Windows üzerinde çalışan </a:t>
            </a:r>
            <a:r>
              <a:rPr lang="tr-TR" dirty="0" err="1">
                <a:hlinkClick r:id="rId2"/>
              </a:rPr>
              <a:t>coagula</a:t>
            </a:r>
            <a:r>
              <a:rPr lang="tr-TR" dirty="0"/>
              <a:t> programını indirin.</a:t>
            </a:r>
          </a:p>
          <a:p>
            <a:r>
              <a:rPr lang="tr-TR" dirty="0"/>
              <a:t>Resmi </a:t>
            </a:r>
            <a:r>
              <a:rPr lang="tr-TR" dirty="0" err="1"/>
              <a:t>Coagula</a:t>
            </a:r>
            <a:r>
              <a:rPr lang="tr-TR" dirty="0"/>
              <a:t> programı ile açın. Ayarlar menüsünden </a:t>
            </a:r>
            <a:r>
              <a:rPr lang="en-US" dirty="0"/>
              <a:t>"Render Image as Audio Without Blue/Noise"</a:t>
            </a:r>
            <a:r>
              <a:rPr lang="tr-TR" dirty="0"/>
              <a:t> seçin.</a:t>
            </a:r>
          </a:p>
          <a:p>
            <a:r>
              <a:rPr lang="tr-TR" dirty="0"/>
              <a:t>Menüden "</a:t>
            </a:r>
            <a:r>
              <a:rPr lang="tr-TR" dirty="0" err="1"/>
              <a:t>Save</a:t>
            </a:r>
            <a:r>
              <a:rPr lang="tr-TR" dirty="0"/>
              <a:t> </a:t>
            </a:r>
            <a:r>
              <a:rPr lang="tr-TR" dirty="0" err="1"/>
              <a:t>Audio</a:t>
            </a:r>
            <a:r>
              <a:rPr lang="tr-TR" dirty="0"/>
              <a:t> File" seçerek ses dosyasını kaydedin. </a:t>
            </a:r>
          </a:p>
        </p:txBody>
      </p:sp>
    </p:spTree>
    <p:extLst>
      <p:ext uri="{BB962C8B-B14F-4D97-AF65-F5344CB8AC3E}">
        <p14:creationId xmlns:p14="http://schemas.microsoft.com/office/powerpoint/2010/main" val="10110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Müziksel Şifreleme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https://p22.com/musicfont/</a:t>
            </a:r>
            <a:r>
              <a:rPr lang="tr-TR" dirty="0"/>
              <a:t> web sayfasından gizlemek istediğiniz bilgiyi müzik dosyasına dönüştürün.</a:t>
            </a:r>
          </a:p>
          <a:p>
            <a:r>
              <a:rPr lang="tr-TR" dirty="0">
                <a:hlinkClick r:id="rId3"/>
              </a:rPr>
              <a:t>http://www.dcode.fr/music-sheet-cipher</a:t>
            </a:r>
            <a:r>
              <a:rPr lang="tr-TR" dirty="0"/>
              <a:t> web sayfası üzerinden gizlemek istediğiniz veriyi notalara çevirin. (</a:t>
            </a:r>
            <a:r>
              <a:rPr lang="tr-TR" dirty="0">
                <a:hlinkClick r:id="rId4"/>
              </a:rPr>
              <a:t>Musical </a:t>
            </a:r>
            <a:r>
              <a:rPr lang="tr-TR" dirty="0" err="1">
                <a:hlinkClick r:id="rId4"/>
              </a:rPr>
              <a:t>Cryptogram</a:t>
            </a:r>
            <a:r>
              <a:rPr lang="tr-TR" dirty="0"/>
              <a:t>)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7705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</a:t>
            </a:r>
            <a:r>
              <a:rPr lang="tr-TR" dirty="0" err="1"/>
              <a:t>DeepSound</a:t>
            </a:r>
            <a:r>
              <a:rPr lang="tr-TR" dirty="0"/>
              <a:t> ile Şifreleme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57354" y="1700808"/>
            <a:ext cx="9144000" cy="4267200"/>
          </a:xfrm>
        </p:spPr>
        <p:txBody>
          <a:bodyPr/>
          <a:lstStyle/>
          <a:p>
            <a:r>
              <a:rPr lang="tr-TR" dirty="0"/>
              <a:t>Windows üzerinde çalışan </a:t>
            </a:r>
            <a:r>
              <a:rPr lang="tr-TR" dirty="0" err="1">
                <a:hlinkClick r:id="rId2"/>
              </a:rPr>
              <a:t>deepSound</a:t>
            </a:r>
            <a:r>
              <a:rPr lang="tr-TR" dirty="0"/>
              <a:t> uygulamasını kurun.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7" y="2132856"/>
            <a:ext cx="6862165" cy="466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332638" cy="1020762"/>
          </a:xfrm>
        </p:spPr>
        <p:txBody>
          <a:bodyPr/>
          <a:lstStyle/>
          <a:p>
            <a:r>
              <a:rPr lang="tr-TR" b="1" dirty="0"/>
              <a:t>DTMF (Dual-</a:t>
            </a:r>
            <a:r>
              <a:rPr lang="tr-TR" b="1" dirty="0" err="1"/>
              <a:t>Tone</a:t>
            </a:r>
            <a:r>
              <a:rPr lang="tr-TR" b="1" dirty="0"/>
              <a:t> Multi-</a:t>
            </a:r>
            <a:r>
              <a:rPr lang="tr-TR" b="1" dirty="0" err="1"/>
              <a:t>Frequency</a:t>
            </a:r>
            <a:r>
              <a:rPr lang="tr-TR" b="1" dirty="0"/>
              <a:t>)</a:t>
            </a:r>
            <a:r>
              <a:rPr lang="tr-TR" dirty="0"/>
              <a:t> kodları 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756574" cy="4620344"/>
          </a:xfrm>
        </p:spPr>
        <p:txBody>
          <a:bodyPr>
            <a:normAutofit lnSpcReduction="10000"/>
          </a:bodyPr>
          <a:lstStyle/>
          <a:p>
            <a:r>
              <a:rPr lang="tr-TR" dirty="0"/>
              <a:t>Amerikan ordusu için </a:t>
            </a:r>
            <a:r>
              <a:rPr lang="tr-TR" dirty="0" err="1"/>
              <a:t>Bell</a:t>
            </a:r>
            <a:r>
              <a:rPr lang="tr-TR" dirty="0"/>
              <a:t> telefon laboratuvarlarında geliştirilmiş bir kodlama sistemidir.</a:t>
            </a:r>
          </a:p>
          <a:p>
            <a:r>
              <a:rPr lang="tr-TR" dirty="0"/>
              <a:t>Telefon şebekelerinde bilgi yollamanın güvenli yolu olarak tercih edilmiş ve telefon abonesinin santrala aradığı abone ile ilgili  bilgileri ilettiği standart yöntem olarak günümüzde yaygın olarak kullanılmaktadır. </a:t>
            </a:r>
          </a:p>
          <a:p>
            <a:r>
              <a:rPr lang="tr-TR" dirty="0"/>
              <a:t> Günümüzde telsiz cihazlarının çoğunda DTMF sinyallerini  yollamaya ve almaya yarayan modüller ile tuş takımı bulunmaktadır.</a:t>
            </a:r>
          </a:p>
          <a:p>
            <a:r>
              <a:rPr lang="tr-TR" dirty="0"/>
              <a:t>Bu sinyallerin çözümlenmesi oldukça kritik ve karmaşık bir DSP – </a:t>
            </a:r>
            <a:r>
              <a:rPr lang="tr-TR" dirty="0" err="1"/>
              <a:t>Digital</a:t>
            </a:r>
            <a:r>
              <a:rPr lang="tr-TR" dirty="0"/>
              <a:t> </a:t>
            </a:r>
            <a:r>
              <a:rPr lang="tr-TR" dirty="0" err="1"/>
              <a:t>Signal</a:t>
            </a:r>
            <a:r>
              <a:rPr lang="tr-TR" dirty="0"/>
              <a:t> </a:t>
            </a:r>
            <a:r>
              <a:rPr lang="tr-TR" dirty="0" err="1"/>
              <a:t>Processing</a:t>
            </a:r>
            <a:r>
              <a:rPr lang="tr-TR" dirty="0"/>
              <a:t> – tekniği gerektirmektedir.</a:t>
            </a:r>
          </a:p>
          <a:p>
            <a:r>
              <a:rPr lang="tr-TR" dirty="0"/>
              <a:t>Çözümleme için geçerli bir ton çifti ve zamanlama aralığı gereklidir.</a:t>
            </a:r>
          </a:p>
          <a:p>
            <a:r>
              <a:rPr lang="tr-TR" dirty="0"/>
              <a:t>Çözüm için genelde </a:t>
            </a:r>
            <a:r>
              <a:rPr lang="tr-TR" dirty="0" err="1"/>
              <a:t>Goertzel</a:t>
            </a:r>
            <a:r>
              <a:rPr lang="tr-TR" dirty="0"/>
              <a:t> algoritması kullanılıyor.</a:t>
            </a:r>
          </a:p>
        </p:txBody>
      </p:sp>
    </p:spTree>
    <p:extLst>
      <p:ext uri="{BB962C8B-B14F-4D97-AF65-F5344CB8AC3E}">
        <p14:creationId xmlns:p14="http://schemas.microsoft.com/office/powerpoint/2010/main" val="187318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332638" cy="1020762"/>
          </a:xfrm>
        </p:spPr>
        <p:txBody>
          <a:bodyPr/>
          <a:lstStyle/>
          <a:p>
            <a:r>
              <a:rPr lang="tr-TR" b="1" dirty="0"/>
              <a:t>DTMF (Dual-</a:t>
            </a:r>
            <a:r>
              <a:rPr lang="tr-TR" b="1" dirty="0" err="1"/>
              <a:t>Tone</a:t>
            </a:r>
            <a:r>
              <a:rPr lang="tr-TR" b="1" dirty="0"/>
              <a:t> Multi-</a:t>
            </a:r>
            <a:r>
              <a:rPr lang="tr-TR" b="1" dirty="0" err="1"/>
              <a:t>Frequency</a:t>
            </a:r>
            <a:r>
              <a:rPr lang="tr-TR" b="1" dirty="0"/>
              <a:t>)</a:t>
            </a:r>
            <a:r>
              <a:rPr lang="tr-TR" dirty="0"/>
              <a:t> kodları </a:t>
            </a:r>
          </a:p>
        </p:txBody>
      </p:sp>
      <p:graphicFrame>
        <p:nvGraphicFramePr>
          <p:cNvPr id="6" name="İçerik Yer Tutucus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537593"/>
              </p:ext>
            </p:extLst>
          </p:nvPr>
        </p:nvGraphicFramePr>
        <p:xfrm>
          <a:off x="1125860" y="2420888"/>
          <a:ext cx="10729190" cy="388843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45838">
                  <a:extLst>
                    <a:ext uri="{9D8B030D-6E8A-4147-A177-3AD203B41FA5}">
                      <a16:colId xmlns:a16="http://schemas.microsoft.com/office/drawing/2014/main" val="3126348805"/>
                    </a:ext>
                  </a:extLst>
                </a:gridCol>
                <a:gridCol w="2145838">
                  <a:extLst>
                    <a:ext uri="{9D8B030D-6E8A-4147-A177-3AD203B41FA5}">
                      <a16:colId xmlns:a16="http://schemas.microsoft.com/office/drawing/2014/main" val="1667010738"/>
                    </a:ext>
                  </a:extLst>
                </a:gridCol>
                <a:gridCol w="2145838">
                  <a:extLst>
                    <a:ext uri="{9D8B030D-6E8A-4147-A177-3AD203B41FA5}">
                      <a16:colId xmlns:a16="http://schemas.microsoft.com/office/drawing/2014/main" val="3242476392"/>
                    </a:ext>
                  </a:extLst>
                </a:gridCol>
                <a:gridCol w="2145838">
                  <a:extLst>
                    <a:ext uri="{9D8B030D-6E8A-4147-A177-3AD203B41FA5}">
                      <a16:colId xmlns:a16="http://schemas.microsoft.com/office/drawing/2014/main" val="910870891"/>
                    </a:ext>
                  </a:extLst>
                </a:gridCol>
                <a:gridCol w="2145838">
                  <a:extLst>
                    <a:ext uri="{9D8B030D-6E8A-4147-A177-3AD203B41FA5}">
                      <a16:colId xmlns:a16="http://schemas.microsoft.com/office/drawing/2014/main" val="1544295190"/>
                    </a:ext>
                  </a:extLst>
                </a:gridCol>
              </a:tblGrid>
              <a:tr h="648072">
                <a:tc gridSpan="5">
                  <a:txBody>
                    <a:bodyPr/>
                    <a:lstStyle/>
                    <a:p>
                      <a:pPr algn="ctr"/>
                      <a:r>
                        <a:rPr lang="tr-TR" sz="2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DTMF tuş takımı frekansları</a:t>
                      </a:r>
                      <a:endParaRPr lang="en-US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882215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endParaRPr lang="tr-TR" sz="28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dirty="0">
                          <a:effectLst/>
                        </a:rPr>
                        <a:t>1209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1336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1477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1633 Hz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19284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697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2" tooltip="Dtmf1.ogg"/>
                        </a:rPr>
                        <a:t>1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3" tooltip="Dtmf2.ogg"/>
                        </a:rPr>
                        <a:t>2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4" tooltip="Dtmf3.ogg"/>
                        </a:rPr>
                        <a:t>3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5" tooltip="DtmfA.ogg"/>
                        </a:rPr>
                        <a:t>A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831789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770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6" tooltip="Dtmf4.ogg"/>
                        </a:rPr>
                        <a:t>4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7" tooltip="Dtmf5.ogg"/>
                        </a:rPr>
                        <a:t>5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8" tooltip="Dtmf6.ogg"/>
                        </a:rPr>
                        <a:t>6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9" tooltip="DtmfB.ogg"/>
                        </a:rPr>
                        <a:t>B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9939055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852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10" tooltip="Dtmf7.ogg"/>
                        </a:rPr>
                        <a:t>7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11" tooltip="Dtmf8.ogg"/>
                        </a:rPr>
                        <a:t>8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12" tooltip="Dtmf9.ogg"/>
                        </a:rPr>
                        <a:t>9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13" tooltip="DtmfC.ogg"/>
                        </a:rPr>
                        <a:t>C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459446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tr-TR" sz="2800" b="1">
                          <a:effectLst/>
                        </a:rPr>
                        <a:t>941 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14" tooltip="DtmfStar.ogg"/>
                        </a:rPr>
                        <a:t>*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>
                          <a:solidFill>
                            <a:schemeClr val="accent4"/>
                          </a:solidFill>
                          <a:effectLst/>
                          <a:hlinkClick r:id="rId15" tooltip="Dtmf0.ogg"/>
                        </a:rPr>
                        <a:t>0</a:t>
                      </a:r>
                      <a:endParaRPr lang="tr-TR" sz="2800" b="1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16" tooltip="Dtmf-.ogg"/>
                        </a:rPr>
                        <a:t>#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2800" b="1" u="none" strike="noStrike" dirty="0">
                          <a:solidFill>
                            <a:schemeClr val="accent4"/>
                          </a:solidFill>
                          <a:effectLst/>
                          <a:hlinkClick r:id="rId17" tooltip="DtmfD.ogg"/>
                        </a:rPr>
                        <a:t>D</a:t>
                      </a:r>
                      <a:endParaRPr lang="tr-TR" sz="28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002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195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612558" cy="1020762"/>
          </a:xfrm>
        </p:spPr>
        <p:txBody>
          <a:bodyPr/>
          <a:lstStyle/>
          <a:p>
            <a:r>
              <a:rPr lang="tr-TR" dirty="0"/>
              <a:t>Uygulama – Telefon Tuş Seslerinin Tespiti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900590" cy="4267200"/>
          </a:xfrm>
        </p:spPr>
        <p:txBody>
          <a:bodyPr/>
          <a:lstStyle/>
          <a:p>
            <a:r>
              <a:rPr lang="tr-TR" b="1" dirty="0" err="1">
                <a:hlinkClick r:id="rId2"/>
              </a:rPr>
              <a:t>Detect</a:t>
            </a:r>
            <a:r>
              <a:rPr lang="tr-TR" b="1" dirty="0">
                <a:hlinkClick r:id="rId2"/>
              </a:rPr>
              <a:t> DTMF </a:t>
            </a:r>
            <a:r>
              <a:rPr lang="tr-TR" u="sng" dirty="0">
                <a:hlinkClick r:id="rId2"/>
              </a:rPr>
              <a:t> (Dual </a:t>
            </a:r>
            <a:r>
              <a:rPr lang="tr-TR" u="sng" dirty="0" err="1">
                <a:hlinkClick r:id="rId2"/>
              </a:rPr>
              <a:t>Tone</a:t>
            </a:r>
            <a:r>
              <a:rPr lang="tr-TR" u="sng" dirty="0">
                <a:hlinkClick r:id="rId2"/>
              </a:rPr>
              <a:t> Multi </a:t>
            </a:r>
            <a:r>
              <a:rPr lang="tr-TR" u="sng" dirty="0" err="1">
                <a:hlinkClick r:id="rId2"/>
              </a:rPr>
              <a:t>Frequency</a:t>
            </a:r>
            <a:r>
              <a:rPr lang="tr-TR" u="sng" dirty="0">
                <a:hlinkClick r:id="rId2"/>
              </a:rPr>
              <a:t>)</a:t>
            </a:r>
            <a:r>
              <a:rPr lang="tr-TR" b="1" dirty="0">
                <a:hlinkClick r:id="rId2"/>
              </a:rPr>
              <a:t> </a:t>
            </a:r>
            <a:r>
              <a:rPr lang="tr-TR" b="1" dirty="0"/>
              <a:t>adresine DTMF_dialing.wav ses dosyasını yükleyerek tuşlanan numaraları bulun.</a:t>
            </a:r>
          </a:p>
          <a:p>
            <a:r>
              <a:rPr lang="tr-TR" b="1" dirty="0"/>
              <a:t>Çağrı merkezi görüşmesi ses dosyası içerisindeki kredi kartı numarasını elde edin. (Kredi kartı numara kısımlarını ayrı ayrı elde ederek çalışmak sizi daha kolay sonuca ulaştıracaktır.)</a:t>
            </a:r>
          </a:p>
          <a:p>
            <a:r>
              <a:rPr lang="tr-TR" b="1" dirty="0"/>
              <a:t>Online web sayfaları yanı sıra </a:t>
            </a:r>
            <a:r>
              <a:rPr lang="tr-TR" b="1" dirty="0">
                <a:hlinkClick r:id="rId3"/>
              </a:rPr>
              <a:t>dtmf2num</a:t>
            </a:r>
            <a:r>
              <a:rPr lang="tr-TR" b="1" dirty="0"/>
              <a:t>, </a:t>
            </a:r>
            <a:r>
              <a:rPr lang="tr-TR" b="1" dirty="0" err="1">
                <a:hlinkClick r:id="rId4"/>
              </a:rPr>
              <a:t>DTMFChechker</a:t>
            </a:r>
            <a:r>
              <a:rPr lang="tr-TR" b="1" dirty="0"/>
              <a:t>, </a:t>
            </a:r>
            <a:r>
              <a:rPr lang="tr-TR" b="1" dirty="0" err="1">
                <a:hlinkClick r:id="rId5"/>
              </a:rPr>
              <a:t>ToneDecoder</a:t>
            </a:r>
            <a:r>
              <a:rPr lang="tr-TR" b="1" dirty="0"/>
              <a:t> programı da kullanılabilir.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9001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Ters </a:t>
            </a:r>
            <a:r>
              <a:rPr lang="tr-TR" dirty="0" err="1"/>
              <a:t>Çevirilmiş</a:t>
            </a:r>
            <a:r>
              <a:rPr lang="tr-TR" dirty="0"/>
              <a:t> Ses Dosyası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err="1"/>
              <a:t>Auodacity</a:t>
            </a:r>
            <a:r>
              <a:rPr lang="tr-TR" dirty="0"/>
              <a:t> programı ile </a:t>
            </a:r>
            <a:r>
              <a:rPr lang="tr-TR" dirty="0" err="1"/>
              <a:t>reverse_sound</a:t>
            </a:r>
            <a:r>
              <a:rPr lang="tr-TR" dirty="0"/>
              <a:t> ses dosyasını ters çevirip dinleyin.</a:t>
            </a:r>
          </a:p>
        </p:txBody>
      </p:sp>
    </p:spTree>
    <p:extLst>
      <p:ext uri="{BB962C8B-B14F-4D97-AF65-F5344CB8AC3E}">
        <p14:creationId xmlns:p14="http://schemas.microsoft.com/office/powerpoint/2010/main" val="20321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XOR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idx="1"/>
          </p:nvPr>
        </p:nvSpPr>
        <p:spPr>
          <a:xfrm>
            <a:off x="1522412" y="1905000"/>
            <a:ext cx="10116616" cy="762000"/>
          </a:xfrm>
        </p:spPr>
        <p:txBody>
          <a:bodyPr/>
          <a:lstStyle/>
          <a:p>
            <a:r>
              <a:rPr lang="tr-TR" dirty="0"/>
              <a:t>Resimleri </a:t>
            </a:r>
            <a:r>
              <a:rPr lang="tr-TR" dirty="0" err="1"/>
              <a:t>XOR’layıp</a:t>
            </a:r>
            <a:r>
              <a:rPr lang="tr-TR" dirty="0"/>
              <a:t> ortak resmi bulun. </a:t>
            </a:r>
            <a:r>
              <a:rPr lang="tr-TR" dirty="0" err="1">
                <a:hlinkClick r:id="rId2"/>
              </a:rPr>
              <a:t>Stegsolver</a:t>
            </a:r>
            <a:r>
              <a:rPr lang="tr-TR" dirty="0"/>
              <a:t> aracını kullanabilirsiniz.</a:t>
            </a:r>
          </a:p>
        </p:txBody>
      </p:sp>
      <p:pic>
        <p:nvPicPr>
          <p:cNvPr id="8" name="İçerik Yer Tutucusu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5" y="2819400"/>
            <a:ext cx="3352800" cy="3352800"/>
          </a:xfrm>
        </p:spPr>
      </p:pic>
      <p:pic>
        <p:nvPicPr>
          <p:cNvPr id="9" name="İçerik Yer Tutucusu 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819400"/>
            <a:ext cx="3352800" cy="3352800"/>
          </a:xfrm>
        </p:spPr>
      </p:pic>
    </p:spTree>
    <p:extLst>
      <p:ext uri="{BB962C8B-B14F-4D97-AF65-F5344CB8AC3E}">
        <p14:creationId xmlns:p14="http://schemas.microsoft.com/office/powerpoint/2010/main" val="31761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Metin Stenografi (</a:t>
            </a:r>
            <a:r>
              <a:rPr lang="tr-TR" dirty="0" err="1"/>
              <a:t>Null</a:t>
            </a:r>
            <a:r>
              <a:rPr lang="tr-TR" dirty="0"/>
              <a:t> </a:t>
            </a:r>
            <a:r>
              <a:rPr lang="tr-TR" dirty="0" err="1"/>
              <a:t>Ciphering</a:t>
            </a:r>
            <a:r>
              <a:rPr lang="tr-TR" dirty="0"/>
              <a:t>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2964160"/>
          </a:xfrm>
        </p:spPr>
        <p:txBody>
          <a:bodyPr>
            <a:normAutofit/>
          </a:bodyPr>
          <a:lstStyle/>
          <a:p>
            <a:r>
              <a:rPr lang="tr-TR" dirty="0"/>
              <a:t>Mesaj başka bir mesajın içine belirli kurallar çerçevesinde saklanıyor.</a:t>
            </a:r>
          </a:p>
          <a:p>
            <a:r>
              <a:rPr lang="tr-TR" dirty="0"/>
              <a:t>Önceden belirlenmiş bir «</a:t>
            </a:r>
            <a:r>
              <a:rPr lang="tr-TR" dirty="0" err="1"/>
              <a:t>codeword</a:t>
            </a:r>
            <a:r>
              <a:rPr lang="tr-TR" dirty="0"/>
              <a:t>» var.</a:t>
            </a:r>
          </a:p>
          <a:p>
            <a:r>
              <a:rPr lang="tr-TR" dirty="0"/>
              <a:t>Genelde kısa mesajların iletiminde kullanılıyor.</a:t>
            </a:r>
          </a:p>
          <a:p>
            <a:r>
              <a:rPr lang="tr-TR" dirty="0"/>
              <a:t>Mesajın büyüklüğü iletilen sağlayan doküman büyüklüğünü de artırıyor.</a:t>
            </a:r>
          </a:p>
          <a:p>
            <a:r>
              <a:rPr lang="tr-TR" dirty="0"/>
              <a:t>Halka açık gazete, dergi, </a:t>
            </a:r>
            <a:r>
              <a:rPr lang="tr-TR" dirty="0" err="1"/>
              <a:t>blog</a:t>
            </a:r>
            <a:r>
              <a:rPr lang="tr-TR" dirty="0"/>
              <a:t> vb. yazıları üzerinden iletim sağlanıyor.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2277988" y="4814209"/>
            <a:ext cx="9721080" cy="1938992"/>
          </a:xfrm>
          <a:prstGeom prst="rect">
            <a:avLst/>
          </a:prstGeom>
          <a:noFill/>
          <a:ln w="4127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  <a:tileRect/>
            </a:gradFill>
          </a:ln>
        </p:spPr>
        <p:txBody>
          <a:bodyPr wrap="square" rtlCol="0">
            <a:spAutoFit/>
          </a:bodyPr>
          <a:lstStyle/>
          <a:p>
            <a:r>
              <a:rPr lang="tr-TR" sz="2400" b="1" dirty="0"/>
              <a:t>Mesaj : </a:t>
            </a:r>
            <a:r>
              <a:rPr lang="en-US" sz="2400" dirty="0"/>
              <a:t>A</a:t>
            </a:r>
            <a:r>
              <a:rPr lang="en-US" sz="2400" b="1" dirty="0">
                <a:solidFill>
                  <a:srgbClr val="FFFF00"/>
                </a:solidFill>
              </a:rPr>
              <a:t>p</a:t>
            </a:r>
            <a:r>
              <a:rPr lang="en-US" sz="2400" dirty="0"/>
              <a:t>parently n</a:t>
            </a:r>
            <a:r>
              <a:rPr lang="en-US" sz="2400" b="1" dirty="0">
                <a:solidFill>
                  <a:srgbClr val="FFFF00"/>
                </a:solidFill>
              </a:rPr>
              <a:t>e</a:t>
            </a:r>
            <a:r>
              <a:rPr lang="en-US" sz="2400" dirty="0"/>
              <a:t>utral’s p</a:t>
            </a:r>
            <a:r>
              <a:rPr lang="en-US" sz="2400" b="1" dirty="0">
                <a:solidFill>
                  <a:srgbClr val="FFFF00"/>
                </a:solidFill>
              </a:rPr>
              <a:t>r</a:t>
            </a:r>
            <a:r>
              <a:rPr lang="en-US" sz="2400" dirty="0"/>
              <a:t>otest is t</a:t>
            </a:r>
            <a:r>
              <a:rPr lang="en-US" sz="2400" b="1" dirty="0">
                <a:solidFill>
                  <a:srgbClr val="FFFF00"/>
                </a:solidFill>
              </a:rPr>
              <a:t>h</a:t>
            </a:r>
            <a:r>
              <a:rPr lang="en-US" sz="2400" dirty="0"/>
              <a:t>oroughly d</a:t>
            </a:r>
            <a:r>
              <a:rPr lang="en-US" sz="2400" b="1" dirty="0">
                <a:solidFill>
                  <a:srgbClr val="FFFF00"/>
                </a:solidFill>
              </a:rPr>
              <a:t>i</a:t>
            </a:r>
            <a:r>
              <a:rPr lang="en-US" sz="2400" dirty="0"/>
              <a:t>scounted a</a:t>
            </a:r>
            <a:r>
              <a:rPr lang="en-US" sz="2400" b="1" dirty="0">
                <a:solidFill>
                  <a:srgbClr val="FFFF00"/>
                </a:solidFill>
              </a:rPr>
              <a:t>n</a:t>
            </a:r>
            <a:r>
              <a:rPr lang="en-US" sz="2400" dirty="0"/>
              <a:t>d i</a:t>
            </a:r>
            <a:r>
              <a:rPr lang="en-US" sz="2400" b="1" dirty="0">
                <a:solidFill>
                  <a:srgbClr val="FFFF00"/>
                </a:solidFill>
              </a:rPr>
              <a:t>g</a:t>
            </a:r>
            <a:r>
              <a:rPr lang="en-US" sz="2400" dirty="0"/>
              <a:t>nored. </a:t>
            </a:r>
            <a:r>
              <a:rPr lang="en-US" sz="2400" dirty="0" err="1"/>
              <a:t>I</a:t>
            </a:r>
            <a:r>
              <a:rPr lang="en-US" sz="2400" b="1" dirty="0" err="1">
                <a:solidFill>
                  <a:srgbClr val="FFFF00"/>
                </a:solidFill>
              </a:rPr>
              <a:t>s</a:t>
            </a:r>
            <a:r>
              <a:rPr lang="en-US" sz="2400" dirty="0" err="1"/>
              <a:t>man</a:t>
            </a:r>
            <a:r>
              <a:rPr lang="en-US" sz="2400" dirty="0"/>
              <a:t> h</a:t>
            </a:r>
            <a:r>
              <a:rPr lang="en-US" sz="2400" b="1" dirty="0">
                <a:solidFill>
                  <a:srgbClr val="FFFF00"/>
                </a:solidFill>
              </a:rPr>
              <a:t>a</a:t>
            </a:r>
            <a:r>
              <a:rPr lang="en-US" sz="2400" dirty="0"/>
              <a:t>rd h</a:t>
            </a:r>
            <a:r>
              <a:rPr lang="en-US" sz="2400" b="1" dirty="0">
                <a:solidFill>
                  <a:srgbClr val="FFFF00"/>
                </a:solidFill>
              </a:rPr>
              <a:t>i</a:t>
            </a:r>
            <a:r>
              <a:rPr lang="en-US" sz="2400" dirty="0"/>
              <a:t>t. B</a:t>
            </a:r>
            <a:r>
              <a:rPr lang="en-US" sz="2400" b="1" dirty="0">
                <a:solidFill>
                  <a:srgbClr val="FFFF00"/>
                </a:solidFill>
              </a:rPr>
              <a:t>l</a:t>
            </a:r>
            <a:r>
              <a:rPr lang="en-US" sz="2400" dirty="0"/>
              <a:t>ockade i</a:t>
            </a:r>
            <a:r>
              <a:rPr lang="en-US" sz="2400" b="1" dirty="0">
                <a:solidFill>
                  <a:srgbClr val="FFFF00"/>
                </a:solidFill>
              </a:rPr>
              <a:t>s</a:t>
            </a:r>
            <a:r>
              <a:rPr lang="en-US" sz="2400" dirty="0"/>
              <a:t>sue a</a:t>
            </a:r>
            <a:r>
              <a:rPr lang="en-US" sz="2400" b="1" dirty="0">
                <a:solidFill>
                  <a:srgbClr val="FFFF00"/>
                </a:solidFill>
              </a:rPr>
              <a:t>f</a:t>
            </a:r>
            <a:r>
              <a:rPr lang="en-US" sz="2400" dirty="0"/>
              <a:t>fects p</a:t>
            </a:r>
            <a:r>
              <a:rPr lang="en-US" sz="2400" b="1" dirty="0">
                <a:solidFill>
                  <a:srgbClr val="FFFF00"/>
                </a:solidFill>
              </a:rPr>
              <a:t>r</a:t>
            </a:r>
            <a:r>
              <a:rPr lang="en-US" sz="2400" dirty="0"/>
              <a:t>etext f</a:t>
            </a:r>
            <a:r>
              <a:rPr lang="en-US" sz="2400" b="1" dirty="0">
                <a:solidFill>
                  <a:srgbClr val="FFFF00"/>
                </a:solidFill>
              </a:rPr>
              <a:t>o</a:t>
            </a:r>
            <a:r>
              <a:rPr lang="en-US" sz="2400" dirty="0"/>
              <a:t>r e</a:t>
            </a:r>
            <a:r>
              <a:rPr lang="en-US" sz="2400" b="1" dirty="0">
                <a:solidFill>
                  <a:srgbClr val="FFFF00"/>
                </a:solidFill>
              </a:rPr>
              <a:t>m</a:t>
            </a:r>
            <a:r>
              <a:rPr lang="en-US" sz="2400" dirty="0"/>
              <a:t>bargo o</a:t>
            </a:r>
            <a:r>
              <a:rPr lang="en-US" sz="2400" b="1" dirty="0">
                <a:solidFill>
                  <a:srgbClr val="FFFF00"/>
                </a:solidFill>
              </a:rPr>
              <a:t>n</a:t>
            </a:r>
            <a:r>
              <a:rPr lang="en-US" sz="2400" dirty="0"/>
              <a:t> b</a:t>
            </a:r>
            <a:r>
              <a:rPr lang="en-US" sz="2400" b="1" dirty="0">
                <a:solidFill>
                  <a:srgbClr val="FFFF00"/>
                </a:solidFill>
              </a:rPr>
              <a:t>y</a:t>
            </a:r>
            <a:r>
              <a:rPr lang="en-US" sz="2400" dirty="0"/>
              <a:t>-p</a:t>
            </a:r>
            <a:r>
              <a:rPr lang="en-US" sz="2400" b="1" dirty="0">
                <a:solidFill>
                  <a:srgbClr val="FFFF00"/>
                </a:solidFill>
              </a:rPr>
              <a:t>r</a:t>
            </a:r>
            <a:r>
              <a:rPr lang="en-US" sz="2400" dirty="0"/>
              <a:t>oduct, e</a:t>
            </a:r>
            <a:r>
              <a:rPr lang="en-US" sz="2400" b="1" dirty="0">
                <a:solidFill>
                  <a:srgbClr val="FFFF00"/>
                </a:solidFill>
              </a:rPr>
              <a:t>j</a:t>
            </a:r>
            <a:r>
              <a:rPr lang="en-US" sz="2400" dirty="0"/>
              <a:t>ecting </a:t>
            </a:r>
            <a:r>
              <a:rPr lang="en-US" sz="2400" dirty="0" err="1"/>
              <a:t>s</a:t>
            </a:r>
            <a:r>
              <a:rPr lang="en-US" sz="2400" b="1" dirty="0" err="1">
                <a:solidFill>
                  <a:srgbClr val="FFFF00"/>
                </a:solidFill>
              </a:rPr>
              <a:t>u</a:t>
            </a:r>
            <a:r>
              <a:rPr lang="en-US" sz="2400" dirty="0" err="1"/>
              <a:t>ets</a:t>
            </a:r>
            <a:r>
              <a:rPr lang="en-US" sz="2400" dirty="0"/>
              <a:t> a</a:t>
            </a:r>
            <a:r>
              <a:rPr lang="en-US" sz="2400" b="1" dirty="0">
                <a:solidFill>
                  <a:srgbClr val="FFFF00"/>
                </a:solidFill>
              </a:rPr>
              <a:t>n</a:t>
            </a:r>
            <a:r>
              <a:rPr lang="en-US" sz="2400" dirty="0"/>
              <a:t>d v</a:t>
            </a:r>
            <a:r>
              <a:rPr lang="en-US" sz="2400" b="1" dirty="0">
                <a:solidFill>
                  <a:srgbClr val="FFFF00"/>
                </a:solidFill>
              </a:rPr>
              <a:t>e</a:t>
            </a:r>
            <a:r>
              <a:rPr lang="en-US" sz="2400" dirty="0"/>
              <a:t>getable o</a:t>
            </a:r>
            <a:r>
              <a:rPr lang="en-US" sz="2400" b="1" dirty="0">
                <a:solidFill>
                  <a:srgbClr val="FFFF00"/>
                </a:solidFill>
              </a:rPr>
              <a:t>i</a:t>
            </a:r>
            <a:r>
              <a:rPr lang="en-US" sz="2400" dirty="0"/>
              <a:t>ls.</a:t>
            </a:r>
            <a:endParaRPr lang="tr-TR" sz="2400" dirty="0"/>
          </a:p>
          <a:p>
            <a:endParaRPr lang="tr-TR" sz="2400" dirty="0"/>
          </a:p>
          <a:p>
            <a:r>
              <a:rPr lang="tr-TR" sz="2400" b="1" dirty="0"/>
              <a:t>Gizli Mesaj : </a:t>
            </a:r>
            <a:r>
              <a:rPr lang="en-US" sz="2400" b="1" dirty="0">
                <a:solidFill>
                  <a:srgbClr val="FFFF00"/>
                </a:solidFill>
              </a:rPr>
              <a:t>Pershing sails from NY June 1</a:t>
            </a:r>
            <a:endParaRPr lang="tr-TR" sz="2400" b="1" dirty="0">
              <a:solidFill>
                <a:srgbClr val="FFFF00"/>
              </a:solidFill>
            </a:endParaRPr>
          </a:p>
        </p:txBody>
      </p:sp>
      <p:sp>
        <p:nvSpPr>
          <p:cNvPr id="6" name="Dikdörtgen 5"/>
          <p:cNvSpPr/>
          <p:nvPr/>
        </p:nvSpPr>
        <p:spPr>
          <a:xfrm>
            <a:off x="8326660" y="6018350"/>
            <a:ext cx="4104456" cy="7017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200" b="1" dirty="0">
                <a:solidFill>
                  <a:srgbClr val="FF0000"/>
                </a:solidFill>
              </a:rPr>
              <a:t>1. Dünya Savaşında Almanlar tarafından kullanıldı</a:t>
            </a:r>
          </a:p>
        </p:txBody>
      </p:sp>
    </p:spTree>
    <p:extLst>
      <p:ext uri="{BB962C8B-B14F-4D97-AF65-F5344CB8AC3E}">
        <p14:creationId xmlns:p14="http://schemas.microsoft.com/office/powerpoint/2010/main" val="306051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905000"/>
            <a:ext cx="4419600" cy="2863532"/>
          </a:xfrm>
        </p:spPr>
      </p:pic>
      <p:sp>
        <p:nvSpPr>
          <p:cNvPr id="5" name="İçerik Yer Tutucusu 4"/>
          <p:cNvSpPr>
            <a:spLocks noGrp="1"/>
          </p:cNvSpPr>
          <p:nvPr>
            <p:ph sz="half" idx="2"/>
          </p:nvPr>
        </p:nvSpPr>
        <p:spPr>
          <a:xfrm>
            <a:off x="6246814" y="1905000"/>
            <a:ext cx="5752254" cy="4764360"/>
          </a:xfrm>
        </p:spPr>
        <p:txBody>
          <a:bodyPr>
            <a:normAutofit/>
          </a:bodyPr>
          <a:lstStyle/>
          <a:p>
            <a:r>
              <a:rPr lang="tr-TR" dirty="0" err="1"/>
              <a:t>xxd</a:t>
            </a:r>
            <a:r>
              <a:rPr lang="tr-TR" dirty="0"/>
              <a:t> carving-ex.jpg | </a:t>
            </a:r>
            <a:r>
              <a:rPr lang="tr-TR" dirty="0" err="1"/>
              <a:t>less</a:t>
            </a:r>
            <a:endParaRPr lang="tr-TR" dirty="0"/>
          </a:p>
          <a:p>
            <a:r>
              <a:rPr lang="tr-TR" dirty="0"/>
              <a:t>PK değeri </a:t>
            </a:r>
            <a:r>
              <a:rPr lang="tr-TR" dirty="0" err="1"/>
              <a:t>zip</a:t>
            </a:r>
            <a:r>
              <a:rPr lang="tr-TR" dirty="0"/>
              <a:t> dosya sistemi oluşturan </a:t>
            </a:r>
            <a:r>
              <a:rPr lang="tr-TR" b="1" dirty="0" err="1">
                <a:hlinkClick r:id="rId3"/>
              </a:rPr>
              <a:t>Phil</a:t>
            </a:r>
            <a:r>
              <a:rPr lang="tr-TR" b="1" dirty="0">
                <a:hlinkClick r:id="rId3"/>
              </a:rPr>
              <a:t> </a:t>
            </a:r>
            <a:r>
              <a:rPr lang="tr-TR" b="1" dirty="0" err="1">
                <a:hlinkClick r:id="rId3"/>
              </a:rPr>
              <a:t>Katz</a:t>
            </a:r>
            <a:r>
              <a:rPr lang="tr-TR" b="1" dirty="0"/>
              <a:t> ifade ettiğinden resmin sonunda </a:t>
            </a:r>
            <a:r>
              <a:rPr lang="tr-TR" b="1" dirty="0" err="1"/>
              <a:t>zip</a:t>
            </a:r>
            <a:r>
              <a:rPr lang="tr-TR" b="1" dirty="0"/>
              <a:t> dosyası olduğunu anlayabiliyoruz.</a:t>
            </a:r>
          </a:p>
          <a:p>
            <a:r>
              <a:rPr lang="tr-TR" dirty="0" err="1"/>
              <a:t>printf</a:t>
            </a:r>
            <a:r>
              <a:rPr lang="tr-TR" dirty="0"/>
              <a:t> '%d\n' 0x00008e23</a:t>
            </a:r>
          </a:p>
          <a:p>
            <a:r>
              <a:rPr lang="en-US" dirty="0" err="1"/>
              <a:t>dd</a:t>
            </a:r>
            <a:r>
              <a:rPr lang="en-US" dirty="0"/>
              <a:t> if=carving-ex.jpg </a:t>
            </a:r>
            <a:r>
              <a:rPr lang="en-US" dirty="0" err="1"/>
              <a:t>bs</a:t>
            </a:r>
            <a:r>
              <a:rPr lang="en-US" dirty="0"/>
              <a:t>=1 skip=36387 of=foo.zip</a:t>
            </a:r>
            <a:endParaRPr lang="tr-TR" dirty="0"/>
          </a:p>
          <a:p>
            <a:r>
              <a:rPr lang="tr-TR" dirty="0"/>
              <a:t>Resim dosyasından </a:t>
            </a:r>
            <a:r>
              <a:rPr lang="tr-TR" dirty="0" err="1"/>
              <a:t>zip</a:t>
            </a:r>
            <a:r>
              <a:rPr lang="tr-TR" dirty="0"/>
              <a:t> dosyasını ayırmak için </a:t>
            </a:r>
            <a:r>
              <a:rPr lang="tr-TR" dirty="0" err="1"/>
              <a:t>binwalk</a:t>
            </a:r>
            <a:r>
              <a:rPr lang="tr-TR" dirty="0"/>
              <a:t> programını kullanabilirsin.</a:t>
            </a:r>
          </a:p>
        </p:txBody>
      </p:sp>
      <p:sp>
        <p:nvSpPr>
          <p:cNvPr id="4" name="Metin kutusu 3"/>
          <p:cNvSpPr txBox="1"/>
          <p:nvPr/>
        </p:nvSpPr>
        <p:spPr>
          <a:xfrm>
            <a:off x="1522414" y="5157192"/>
            <a:ext cx="486003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/>
              <a:t>binwalk</a:t>
            </a:r>
            <a:r>
              <a:rPr lang="tr-TR" sz="2400" dirty="0"/>
              <a:t> moon.png veya </a:t>
            </a:r>
          </a:p>
          <a:p>
            <a:pPr>
              <a:lnSpc>
                <a:spcPct val="90000"/>
              </a:lnSpc>
            </a:pPr>
            <a:r>
              <a:rPr lang="tr-TR" sz="2400" dirty="0"/>
              <a:t> </a:t>
            </a:r>
            <a:r>
              <a:rPr lang="tr-TR" sz="2400" dirty="0" err="1"/>
              <a:t>binwalk</a:t>
            </a:r>
            <a:r>
              <a:rPr lang="tr-TR" sz="2400" dirty="0"/>
              <a:t> -Me </a:t>
            </a:r>
            <a:r>
              <a:rPr lang="tr-TR" sz="2400" dirty="0" err="1"/>
              <a:t>firmware.bin</a:t>
            </a:r>
            <a:endParaRPr lang="tr-TR" sz="2400" dirty="0"/>
          </a:p>
          <a:p>
            <a:pPr>
              <a:lnSpc>
                <a:spcPct val="90000"/>
              </a:lnSpc>
            </a:pPr>
            <a:r>
              <a:rPr lang="en-US" dirty="0" err="1"/>
              <a:t>dd</a:t>
            </a:r>
            <a:r>
              <a:rPr lang="en-US" dirty="0"/>
              <a:t> if=./moon.png of=./moon.zip skip=411781 </a:t>
            </a:r>
            <a:r>
              <a:rPr lang="en-US" dirty="0" err="1"/>
              <a:t>bs</a:t>
            </a:r>
            <a:r>
              <a:rPr lang="en-US" dirty="0"/>
              <a:t>=1</a:t>
            </a:r>
            <a:endParaRPr lang="tr-TR" sz="2400" dirty="0"/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9396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</a:t>
            </a:r>
          </a:p>
        </p:txBody>
      </p:sp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30" y="1844824"/>
            <a:ext cx="5850650" cy="4680520"/>
          </a:xfrm>
        </p:spPr>
      </p:pic>
      <p:sp>
        <p:nvSpPr>
          <p:cNvPr id="8" name="Metin kutusu 7"/>
          <p:cNvSpPr txBox="1"/>
          <p:nvPr/>
        </p:nvSpPr>
        <p:spPr>
          <a:xfrm>
            <a:off x="7750596" y="1988840"/>
            <a:ext cx="3312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/>
              <a:t>Benzer işlemi yandaki resim için uygulayın</a:t>
            </a:r>
          </a:p>
        </p:txBody>
      </p:sp>
    </p:spTree>
    <p:extLst>
      <p:ext uri="{BB962C8B-B14F-4D97-AF65-F5344CB8AC3E}">
        <p14:creationId xmlns:p14="http://schemas.microsoft.com/office/powerpoint/2010/main" val="3092618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– </a:t>
            </a:r>
            <a:r>
              <a:rPr lang="tr-TR" dirty="0" err="1"/>
              <a:t>Steg</a:t>
            </a:r>
            <a:r>
              <a:rPr lang="tr-TR" dirty="0"/>
              <a:t> </a:t>
            </a:r>
            <a:r>
              <a:rPr lang="tr-TR" dirty="0" err="1"/>
              <a:t>Solve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108" y="1792146"/>
            <a:ext cx="4968552" cy="4957462"/>
          </a:xfrm>
        </p:spPr>
      </p:pic>
    </p:spTree>
    <p:extLst>
      <p:ext uri="{BB962C8B-B14F-4D97-AF65-F5344CB8AC3E}">
        <p14:creationId xmlns:p14="http://schemas.microsoft.com/office/powerpoint/2010/main" val="190085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Video İçine Veri Gizleme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b="1" dirty="0" err="1">
                <a:hlinkClick r:id="rId2"/>
              </a:rPr>
              <a:t>Stego</a:t>
            </a:r>
            <a:r>
              <a:rPr lang="tr-TR" b="1" dirty="0">
                <a:hlinkClick r:id="rId2"/>
              </a:rPr>
              <a:t> Video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4818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Kaynakça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404646" cy="46923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tr-TR" dirty="0"/>
              <a:t>İsmail Saygılı, </a:t>
            </a:r>
            <a:r>
              <a:rPr lang="tr-TR" b="1" dirty="0">
                <a:hlinkClick r:id="rId2"/>
              </a:rPr>
              <a:t>ADS Kullanarak Veri Gizleme ve </a:t>
            </a:r>
            <a:r>
              <a:rPr lang="tr-TR" b="1" dirty="0" err="1">
                <a:hlinkClick r:id="rId2"/>
              </a:rPr>
              <a:t>Steganography</a:t>
            </a:r>
            <a:r>
              <a:rPr lang="tr-TR" b="1" dirty="0">
                <a:hlinkClick r:id="rId2"/>
              </a:rPr>
              <a:t> Tekniği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Sawat</a:t>
            </a:r>
            <a:r>
              <a:rPr lang="tr-TR" b="1" dirty="0"/>
              <a:t> </a:t>
            </a:r>
            <a:r>
              <a:rPr lang="tr-TR" b="1" dirty="0" err="1"/>
              <a:t>Pathi</a:t>
            </a:r>
            <a:r>
              <a:rPr lang="tr-TR" b="1" dirty="0"/>
              <a:t>, </a:t>
            </a:r>
            <a:r>
              <a:rPr lang="tr-TR" b="1" dirty="0" err="1">
                <a:hlinkClick r:id="rId3"/>
              </a:rPr>
              <a:t>Hide</a:t>
            </a:r>
            <a:r>
              <a:rPr lang="tr-TR" b="1" dirty="0">
                <a:hlinkClick r:id="rId3"/>
              </a:rPr>
              <a:t> Data WITHOUT </a:t>
            </a:r>
            <a:r>
              <a:rPr lang="tr-TR" b="1" dirty="0" err="1">
                <a:hlinkClick r:id="rId3"/>
              </a:rPr>
              <a:t>Steganography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dirty="0" err="1"/>
              <a:t>Chetan</a:t>
            </a:r>
            <a:r>
              <a:rPr lang="tr-TR" dirty="0"/>
              <a:t> </a:t>
            </a:r>
            <a:r>
              <a:rPr lang="tr-TR" dirty="0" err="1"/>
              <a:t>Gupta</a:t>
            </a:r>
            <a:r>
              <a:rPr lang="tr-TR" dirty="0"/>
              <a:t>, </a:t>
            </a:r>
            <a:r>
              <a:rPr lang="tr-TR" dirty="0" err="1">
                <a:hlinkClick r:id="rId4"/>
              </a:rPr>
              <a:t>Dissecting</a:t>
            </a:r>
            <a:r>
              <a:rPr lang="tr-TR" dirty="0">
                <a:hlinkClick r:id="rId4"/>
              </a:rPr>
              <a:t> NTFS </a:t>
            </a:r>
            <a:r>
              <a:rPr lang="tr-TR" dirty="0" err="1">
                <a:hlinkClick r:id="rId4"/>
              </a:rPr>
              <a:t>Hidden</a:t>
            </a:r>
            <a:r>
              <a:rPr lang="tr-TR" dirty="0">
                <a:hlinkClick r:id="rId4"/>
              </a:rPr>
              <a:t> </a:t>
            </a:r>
            <a:r>
              <a:rPr lang="tr-TR" dirty="0" err="1">
                <a:hlinkClick r:id="rId4"/>
              </a:rPr>
              <a:t>Streams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Selda Berker, </a:t>
            </a:r>
            <a:r>
              <a:rPr lang="tr-TR" b="1" dirty="0" err="1">
                <a:hlinkClick r:id="rId5"/>
              </a:rPr>
              <a:t>Steganografi</a:t>
            </a:r>
            <a:r>
              <a:rPr lang="tr-TR" b="1" dirty="0">
                <a:hlinkClick r:id="rId5"/>
              </a:rPr>
              <a:t> ve LSB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/>
              <a:t>Adam </a:t>
            </a:r>
            <a:r>
              <a:rPr lang="tr-TR" b="1" dirty="0" err="1"/>
              <a:t>Dachis</a:t>
            </a:r>
            <a:r>
              <a:rPr lang="tr-TR" b="1" dirty="0"/>
              <a:t>, </a:t>
            </a:r>
            <a:r>
              <a:rPr lang="en-US" b="1" dirty="0">
                <a:hlinkClick r:id="rId6"/>
              </a:rPr>
              <a:t>How to Hide Secret Messages and Codes in Audio Files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err="1"/>
              <a:t>Mantisreligiosa</a:t>
            </a:r>
            <a:r>
              <a:rPr lang="tr-TR" b="1" dirty="0"/>
              <a:t>, </a:t>
            </a:r>
            <a:r>
              <a:rPr lang="tr-TR" b="1" dirty="0">
                <a:hlinkClick r:id="rId7"/>
              </a:rPr>
              <a:t>DTMF Ton kodlama sistemi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dirty="0"/>
              <a:t>https://ctfs.github.io/resources/topics/steganography/file-in-image/README.html</a:t>
            </a:r>
            <a:endParaRPr lang="tr-TR" b="1" dirty="0"/>
          </a:p>
          <a:p>
            <a:pPr marL="457200" indent="-457200">
              <a:buFont typeface="+mj-lt"/>
              <a:buAutoNum type="arabicPeriod"/>
            </a:pPr>
            <a:r>
              <a:rPr lang="tr-TR" dirty="0">
                <a:hlinkClick r:id="rId8"/>
              </a:rPr>
              <a:t>https://ctfwriteups.wordpress.com/tag/steganography/</a:t>
            </a:r>
            <a:endParaRPr lang="tr-TR" dirty="0"/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dirty="0"/>
          </a:p>
        </p:txBody>
      </p:sp>
      <p:pic>
        <p:nvPicPr>
          <p:cNvPr id="1025" name="Picture 1" descr="Esk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Alex</a:t>
            </a:r>
            <a:r>
              <a:rPr lang="tr-TR" dirty="0"/>
              <a:t> </a:t>
            </a:r>
            <a:r>
              <a:rPr lang="tr-TR" dirty="0" err="1"/>
              <a:t>Long</a:t>
            </a:r>
            <a:r>
              <a:rPr lang="tr-TR" dirty="0"/>
              <a:t>, </a:t>
            </a:r>
            <a:r>
              <a:rPr lang="en-US" dirty="0">
                <a:hlinkClick r:id="rId2"/>
              </a:rPr>
              <a:t>A Guide to Steganography, Part 3: How to Hide Text and Images in Pictures</a:t>
            </a:r>
            <a:endParaRPr lang="tr-TR" dirty="0"/>
          </a:p>
          <a:p>
            <a:r>
              <a:rPr lang="tr-TR" dirty="0" err="1"/>
              <a:t>Shankar</a:t>
            </a:r>
            <a:r>
              <a:rPr lang="tr-TR" dirty="0"/>
              <a:t> Raman, </a:t>
            </a:r>
            <a:r>
              <a:rPr lang="en-US" dirty="0">
                <a:hlinkClick r:id="rId3"/>
              </a:rPr>
              <a:t>Archive for the ‘</a:t>
            </a:r>
            <a:r>
              <a:rPr lang="en-US" dirty="0" err="1">
                <a:hlinkClick r:id="rId3"/>
              </a:rPr>
              <a:t>Stegano</a:t>
            </a:r>
            <a:r>
              <a:rPr lang="en-US" dirty="0">
                <a:hlinkClick r:id="rId3"/>
              </a:rPr>
              <a:t>’ Category</a:t>
            </a:r>
            <a:endParaRPr lang="tr-TR" dirty="0"/>
          </a:p>
          <a:p>
            <a:r>
              <a:rPr lang="tr-TR" dirty="0">
                <a:hlinkClick r:id="rId4"/>
              </a:rPr>
              <a:t>https://github.com/ctfs/</a:t>
            </a:r>
            <a:endParaRPr lang="tr-TR" dirty="0"/>
          </a:p>
          <a:p>
            <a:endParaRPr lang="en-US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840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908376"/>
          </a:xfrm>
        </p:spPr>
        <p:txBody>
          <a:bodyPr>
            <a:normAutofit/>
          </a:bodyPr>
          <a:lstStyle/>
          <a:p>
            <a:r>
              <a:rPr lang="tr-TR" dirty="0">
                <a:hlinkClick r:id="rId2"/>
              </a:rPr>
              <a:t>http://www.slideshare.net/null0x00/nullcon-2010-steganography-stegananalysis-a-technical-psychological-perspective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6356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ADS (</a:t>
            </a:r>
            <a:r>
              <a:rPr lang="tr-TR" dirty="0" err="1"/>
              <a:t>Alternate</a:t>
            </a:r>
            <a:r>
              <a:rPr lang="tr-TR" dirty="0"/>
              <a:t> Data </a:t>
            </a:r>
            <a:r>
              <a:rPr lang="tr-TR" dirty="0" err="1"/>
              <a:t>Streams</a:t>
            </a:r>
            <a:r>
              <a:rPr lang="tr-TR" dirty="0"/>
              <a:t>)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21805" y="1905000"/>
            <a:ext cx="11377264" cy="4267200"/>
          </a:xfrm>
        </p:spPr>
        <p:txBody>
          <a:bodyPr/>
          <a:lstStyle/>
          <a:p>
            <a:r>
              <a:rPr lang="tr-TR" dirty="0"/>
              <a:t>Microsoft dosya sistemi NTFS (New </a:t>
            </a:r>
            <a:r>
              <a:rPr lang="tr-TR" dirty="0" err="1"/>
              <a:t>Technology</a:t>
            </a:r>
            <a:r>
              <a:rPr lang="tr-TR" dirty="0"/>
              <a:t> File </a:t>
            </a:r>
            <a:r>
              <a:rPr lang="tr-TR" dirty="0" err="1"/>
              <a:t>System</a:t>
            </a:r>
            <a:r>
              <a:rPr lang="tr-TR" dirty="0"/>
              <a:t>), Mac HFS (</a:t>
            </a:r>
            <a:r>
              <a:rPr lang="tr-TR" dirty="0" err="1"/>
              <a:t>Hierarchical</a:t>
            </a:r>
            <a:r>
              <a:rPr lang="tr-TR" dirty="0"/>
              <a:t> File </a:t>
            </a:r>
            <a:r>
              <a:rPr lang="tr-TR" dirty="0" err="1"/>
              <a:t>System</a:t>
            </a:r>
            <a:r>
              <a:rPr lang="tr-TR" dirty="0"/>
              <a:t>) uyumluluk gösterir .</a:t>
            </a:r>
          </a:p>
          <a:p>
            <a:r>
              <a:rPr lang="tr-TR" dirty="0"/>
              <a:t>HFS dosyayı ikiye böler, dosya ayarlarını gizli olarak dosyanın içinde tutar.</a:t>
            </a:r>
          </a:p>
          <a:p>
            <a:r>
              <a:rPr lang="tr-TR" dirty="0"/>
              <a:t>Bir dosya içine başka dosya gizlemesine olanak sağlar.</a:t>
            </a:r>
          </a:p>
          <a:p>
            <a:r>
              <a:rPr lang="tr-TR" dirty="0"/>
              <a:t>1 </a:t>
            </a:r>
            <a:r>
              <a:rPr lang="tr-TR" dirty="0" err="1"/>
              <a:t>kb’lık</a:t>
            </a:r>
            <a:r>
              <a:rPr lang="tr-TR" dirty="0"/>
              <a:t> bir metin belgesinin içerisine boyutunu kesinlikle değiştirmeden 100′lerce </a:t>
            </a:r>
            <a:r>
              <a:rPr lang="tr-TR" dirty="0" err="1"/>
              <a:t>megabyte</a:t>
            </a:r>
            <a:r>
              <a:rPr lang="tr-TR" dirty="0"/>
              <a:t> veri saklamak mümkün.</a:t>
            </a:r>
          </a:p>
          <a:p>
            <a:r>
              <a:rPr lang="tr-TR" dirty="0"/>
              <a:t>Veriyi sadece tam olarak hangi isimle nerde olduğunu bilen kişi çalıştırabilir.</a:t>
            </a:r>
          </a:p>
          <a:p>
            <a:r>
              <a:rPr lang="tr-TR" dirty="0"/>
              <a:t>Dosyalar herhangi bir fat32 sisteme taşınırsa gizli dosyalar kaybolur.</a:t>
            </a:r>
          </a:p>
        </p:txBody>
      </p:sp>
    </p:spTree>
    <p:extLst>
      <p:ext uri="{BB962C8B-B14F-4D97-AF65-F5344CB8AC3E}">
        <p14:creationId xmlns:p14="http://schemas.microsoft.com/office/powerpoint/2010/main" val="238604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ADS (</a:t>
            </a:r>
            <a:r>
              <a:rPr lang="tr-TR" dirty="0" err="1"/>
              <a:t>Alternate</a:t>
            </a:r>
            <a:r>
              <a:rPr lang="tr-TR" dirty="0"/>
              <a:t> Data </a:t>
            </a:r>
            <a:r>
              <a:rPr lang="tr-TR" dirty="0" err="1"/>
              <a:t>Streams</a:t>
            </a:r>
            <a:r>
              <a:rPr lang="tr-TR" dirty="0"/>
              <a:t>)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700807"/>
            <a:ext cx="4355974" cy="5048971"/>
          </a:xfrm>
        </p:spPr>
      </p:pic>
      <p:sp>
        <p:nvSpPr>
          <p:cNvPr id="6" name="İçerik Yer Tutucusu 5"/>
          <p:cNvSpPr>
            <a:spLocks noGrp="1"/>
          </p:cNvSpPr>
          <p:nvPr>
            <p:ph sz="half" idx="2"/>
          </p:nvPr>
        </p:nvSpPr>
        <p:spPr>
          <a:xfrm>
            <a:off x="5989504" y="1700808"/>
            <a:ext cx="6199321" cy="4844778"/>
          </a:xfrm>
        </p:spPr>
        <p:txBody>
          <a:bodyPr>
            <a:normAutofit lnSpcReduction="10000"/>
          </a:bodyPr>
          <a:lstStyle/>
          <a:p>
            <a:r>
              <a:rPr lang="tr-TR" dirty="0"/>
              <a:t>Dosya </a:t>
            </a:r>
            <a:r>
              <a:rPr lang="tr-TR" dirty="0" err="1"/>
              <a:t>metadata</a:t>
            </a:r>
            <a:r>
              <a:rPr lang="tr-TR" dirty="0"/>
              <a:t> bilgileri ADS ile tutulur.</a:t>
            </a:r>
          </a:p>
          <a:p>
            <a:r>
              <a:rPr lang="tr-TR" dirty="0"/>
              <a:t>Bir dosya için sınırsız sayıda ve boyutta bağlantı oluşturulabilir.</a:t>
            </a:r>
          </a:p>
          <a:p>
            <a:r>
              <a:rPr lang="tr-TR" dirty="0"/>
              <a:t>Dosya yanı sıra klasör ve dosya </a:t>
            </a:r>
            <a:r>
              <a:rPr lang="tr-TR" dirty="0" err="1"/>
              <a:t>sisteminede</a:t>
            </a:r>
            <a:r>
              <a:rPr lang="tr-TR" dirty="0"/>
              <a:t> bağlantı oluşturulabilir.</a:t>
            </a:r>
          </a:p>
          <a:p>
            <a:r>
              <a:rPr lang="tr-TR" dirty="0"/>
              <a:t>Sadece metin </a:t>
            </a:r>
            <a:r>
              <a:rPr lang="tr-TR" dirty="0" err="1"/>
              <a:t>dosyları</a:t>
            </a:r>
            <a:r>
              <a:rPr lang="tr-TR" dirty="0"/>
              <a:t> değil, ses, görüntü ve çalıştırılabilir dosyalar içinde bağlantı oluşturulabilir.</a:t>
            </a:r>
          </a:p>
          <a:p>
            <a:r>
              <a:rPr lang="tr-TR" dirty="0"/>
              <a:t>Virüsler bu şekilde dosyalarla bağlanabilir.</a:t>
            </a:r>
          </a:p>
          <a:p>
            <a:r>
              <a:rPr lang="tr-TR" dirty="0"/>
              <a:t>Windows tarafından ADS görüntülemek için herhangi bir komut yada program yok.</a:t>
            </a:r>
          </a:p>
        </p:txBody>
      </p:sp>
    </p:spTree>
    <p:extLst>
      <p:ext uri="{BB962C8B-B14F-4D97-AF65-F5344CB8AC3E}">
        <p14:creationId xmlns:p14="http://schemas.microsoft.com/office/powerpoint/2010/main" val="412987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ADS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33772" y="1772816"/>
            <a:ext cx="11161240" cy="4896544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FF00"/>
                </a:solidFill>
              </a:rPr>
              <a:t>%</a:t>
            </a:r>
            <a:r>
              <a:rPr lang="tr-TR" b="1" dirty="0" err="1">
                <a:solidFill>
                  <a:srgbClr val="FFFF00"/>
                </a:solidFill>
              </a:rPr>
              <a:t>windir</a:t>
            </a:r>
            <a:r>
              <a:rPr lang="tr-TR" b="1" dirty="0">
                <a:solidFill>
                  <a:srgbClr val="FFFF00"/>
                </a:solidFill>
              </a:rPr>
              <a:t>%\system32\notepad.exe belge.txt</a:t>
            </a:r>
            <a:r>
              <a:rPr lang="tr-TR" dirty="0"/>
              <a:t> komutuyla bir doküman oluşturun ve içine herhangi bir bilgi yazıp kaydedin.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dir</a:t>
            </a:r>
            <a:r>
              <a:rPr lang="tr-TR" b="1" dirty="0">
                <a:solidFill>
                  <a:srgbClr val="FFFF00"/>
                </a:solidFill>
              </a:rPr>
              <a:t> belge.txt </a:t>
            </a:r>
            <a:r>
              <a:rPr lang="tr-TR" dirty="0" err="1"/>
              <a:t>komutyla</a:t>
            </a:r>
            <a:r>
              <a:rPr lang="tr-TR" dirty="0"/>
              <a:t> dosyanın boyutunu öğrenin.</a:t>
            </a:r>
          </a:p>
          <a:p>
            <a:r>
              <a:rPr lang="tr-TR" b="1" dirty="0">
                <a:solidFill>
                  <a:srgbClr val="FFFF00"/>
                </a:solidFill>
              </a:rPr>
              <a:t>%</a:t>
            </a:r>
            <a:r>
              <a:rPr lang="tr-TR" b="1" dirty="0" err="1">
                <a:solidFill>
                  <a:srgbClr val="FFFF00"/>
                </a:solidFill>
              </a:rPr>
              <a:t>windir</a:t>
            </a:r>
            <a:r>
              <a:rPr lang="tr-TR" b="1" dirty="0">
                <a:solidFill>
                  <a:srgbClr val="FFFF00"/>
                </a:solidFill>
              </a:rPr>
              <a:t>%\system32\notepad.exe </a:t>
            </a:r>
            <a:r>
              <a:rPr lang="tr-TR" b="1" dirty="0" err="1">
                <a:solidFill>
                  <a:srgbClr val="FFFF00"/>
                </a:solidFill>
              </a:rPr>
              <a:t>belge.txt:gizlibelge.txt</a:t>
            </a:r>
            <a:r>
              <a:rPr lang="tr-TR" dirty="0"/>
              <a:t> komutuyla belge.txt içerisinde gizlibelge.txt dosyası oluşturup dosyanın içerisine gizli belgeyi kaydedin.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dir</a:t>
            </a:r>
            <a:r>
              <a:rPr lang="tr-TR" dirty="0"/>
              <a:t> komutuyla klasörde gizlibelge.txt dosyasının oluşturulup oluşturulmadığını ve belge.txt dosyasının boyutunda değişiklik olup olmadığını kontrol edin. </a:t>
            </a:r>
          </a:p>
          <a:p>
            <a:r>
              <a:rPr lang="tr-TR" dirty="0"/>
              <a:t>Klasör seçeneklerinden gizli dosyaları ve sistem korunan dosyalarını görünür hale getirin ve gizlibelge.txt dosyasının görünürlüğünü kontrol edin.</a:t>
            </a:r>
          </a:p>
          <a:p>
            <a:r>
              <a:rPr lang="tr-TR" b="1" dirty="0">
                <a:solidFill>
                  <a:srgbClr val="FFFF00"/>
                </a:solidFill>
              </a:rPr>
              <a:t>%</a:t>
            </a:r>
            <a:r>
              <a:rPr lang="tr-TR" b="1" dirty="0" err="1">
                <a:solidFill>
                  <a:srgbClr val="FFFF00"/>
                </a:solidFill>
              </a:rPr>
              <a:t>windir</a:t>
            </a:r>
            <a:r>
              <a:rPr lang="tr-TR" b="1" dirty="0">
                <a:solidFill>
                  <a:srgbClr val="FFFF00"/>
                </a:solidFill>
              </a:rPr>
              <a:t>%\system32\notepad.exe </a:t>
            </a:r>
            <a:r>
              <a:rPr lang="tr-TR" b="1" dirty="0" err="1">
                <a:solidFill>
                  <a:srgbClr val="FFFF00"/>
                </a:solidFill>
              </a:rPr>
              <a:t>belge.txt:gizlibelge.txt</a:t>
            </a:r>
            <a:r>
              <a:rPr lang="tr-TR" dirty="0"/>
              <a:t> komutuyla gizli belgenin içeriğini gözlemleyin.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145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ADS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33772" y="1772816"/>
            <a:ext cx="11161240" cy="4896544"/>
          </a:xfrm>
        </p:spPr>
        <p:txBody>
          <a:bodyPr>
            <a:normAutofit/>
          </a:bodyPr>
          <a:lstStyle/>
          <a:p>
            <a:r>
              <a:rPr lang="tr-TR" b="1" dirty="0">
                <a:solidFill>
                  <a:srgbClr val="FFFF00"/>
                </a:solidFill>
              </a:rPr>
              <a:t>%</a:t>
            </a:r>
            <a:r>
              <a:rPr lang="tr-TR" b="1" dirty="0" err="1">
                <a:solidFill>
                  <a:srgbClr val="FFFF00"/>
                </a:solidFill>
              </a:rPr>
              <a:t>windir</a:t>
            </a:r>
            <a:r>
              <a:rPr lang="tr-TR" b="1" dirty="0">
                <a:solidFill>
                  <a:srgbClr val="FFFF00"/>
                </a:solidFill>
              </a:rPr>
              <a:t>%\system32\notepad.exe normal.txt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type</a:t>
            </a:r>
            <a:r>
              <a:rPr lang="tr-TR" b="1" dirty="0">
                <a:solidFill>
                  <a:srgbClr val="FFFF00"/>
                </a:solidFill>
              </a:rPr>
              <a:t> c:\resim.jpg&gt;normal.txt:resim.jpg</a:t>
            </a:r>
          </a:p>
          <a:p>
            <a:r>
              <a:rPr lang="tr-TR" b="1" dirty="0">
                <a:solidFill>
                  <a:srgbClr val="FFFF00"/>
                </a:solidFill>
              </a:rPr>
              <a:t>start .\</a:t>
            </a:r>
            <a:r>
              <a:rPr lang="tr-TR" b="1" dirty="0" err="1">
                <a:solidFill>
                  <a:srgbClr val="FFFF00"/>
                </a:solidFill>
              </a:rPr>
              <a:t>normal.txt:resim.jpg</a:t>
            </a:r>
            <a:r>
              <a:rPr lang="tr-TR" b="1" dirty="0">
                <a:solidFill>
                  <a:srgbClr val="FFFF00"/>
                </a:solidFill>
              </a:rPr>
              <a:t> </a:t>
            </a:r>
          </a:p>
          <a:p>
            <a:r>
              <a:rPr lang="tr-TR" dirty="0"/>
              <a:t>Normal dosya silindiğinde gizli dosyada silinir.</a:t>
            </a:r>
          </a:p>
          <a:p>
            <a:r>
              <a:rPr lang="tr-TR" dirty="0"/>
              <a:t>Normal dosyayı silmeden gizli dosyayı silmek için aşağıdaki komutlar kullanılır.</a:t>
            </a:r>
          </a:p>
          <a:p>
            <a:r>
              <a:rPr lang="tr-TR" b="1" dirty="0">
                <a:solidFill>
                  <a:srgbClr val="FFFF00"/>
                </a:solidFill>
              </a:rPr>
              <a:t>ren belge.txt temp.txt</a:t>
            </a:r>
          </a:p>
          <a:p>
            <a:r>
              <a:rPr lang="tr-TR" b="1" dirty="0" err="1">
                <a:solidFill>
                  <a:srgbClr val="FFFF00"/>
                </a:solidFill>
              </a:rPr>
              <a:t>type</a:t>
            </a:r>
            <a:r>
              <a:rPr lang="tr-TR" b="1" dirty="0">
                <a:solidFill>
                  <a:srgbClr val="FFFF00"/>
                </a:solidFill>
              </a:rPr>
              <a:t> temp.txt &gt; belge.txt   </a:t>
            </a:r>
          </a:p>
          <a:p>
            <a:r>
              <a:rPr lang="tr-TR" b="1" dirty="0">
                <a:solidFill>
                  <a:srgbClr val="FFFF00"/>
                </a:solidFill>
              </a:rPr>
              <a:t>del temp.txt</a:t>
            </a:r>
          </a:p>
        </p:txBody>
      </p:sp>
    </p:spTree>
    <p:extLst>
      <p:ext uri="{BB962C8B-B14F-4D97-AF65-F5344CB8AC3E}">
        <p14:creationId xmlns:p14="http://schemas.microsoft.com/office/powerpoint/2010/main" val="416964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_TP102804845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Yazı tahtası sunusu (geniş ekran)</Template>
  <TotalTime>0</TotalTime>
  <Words>2101</Words>
  <Application>Microsoft Office PowerPoint</Application>
  <PresentationFormat>Özel</PresentationFormat>
  <Paragraphs>317</Paragraphs>
  <Slides>56</Slides>
  <Notes>1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56</vt:i4>
      </vt:variant>
    </vt:vector>
  </HeadingPairs>
  <TitlesOfParts>
    <vt:vector size="60" baseType="lpstr">
      <vt:lpstr>Consolas</vt:lpstr>
      <vt:lpstr>Corbel</vt:lpstr>
      <vt:lpstr>Wingdings</vt:lpstr>
      <vt:lpstr>Chalkboard_16x9_TP102804845</vt:lpstr>
      <vt:lpstr>Stenografi</vt:lpstr>
      <vt:lpstr>Stenografi</vt:lpstr>
      <vt:lpstr>Stenografi</vt:lpstr>
      <vt:lpstr>Stenografi Çeşitleri</vt:lpstr>
      <vt:lpstr>Metin Stenografi (Null Ciphering)</vt:lpstr>
      <vt:lpstr>ADS (Alternate Data Streams)</vt:lpstr>
      <vt:lpstr>ADS (Alternate Data Streams)</vt:lpstr>
      <vt:lpstr>Uygulama - ADS</vt:lpstr>
      <vt:lpstr>Uygulama - ADS</vt:lpstr>
      <vt:lpstr>Uygulama - ADS</vt:lpstr>
      <vt:lpstr>Resimde Veri Gizleme Yöntemleri</vt:lpstr>
      <vt:lpstr>Resim İçinde Mantıksal Metin</vt:lpstr>
      <vt:lpstr>Resim sonuna veri ekleme</vt:lpstr>
      <vt:lpstr>Uygulama - </vt:lpstr>
      <vt:lpstr>Uygulama - </vt:lpstr>
      <vt:lpstr>Ödev - </vt:lpstr>
      <vt:lpstr>Metadata Alanına Veri Gizleme</vt:lpstr>
      <vt:lpstr>Uygulama – Resim Açıklama Alanına Gizleme</vt:lpstr>
      <vt:lpstr>Parlaklık Üzerinden Veri Gizleme</vt:lpstr>
      <vt:lpstr>GIMP ile Veri Gizleme</vt:lpstr>
      <vt:lpstr>Parlaklık Değeri Üzerinden Veri Gizleme</vt:lpstr>
      <vt:lpstr>Uygulama – Parlaklık Değeri İle Gizleme </vt:lpstr>
      <vt:lpstr>Resimde Veri Gizleme</vt:lpstr>
      <vt:lpstr>Sayısal Resmin Yapısı</vt:lpstr>
      <vt:lpstr>Sayısal Resmin Yapısı</vt:lpstr>
      <vt:lpstr>Resim Dosyalarında Renklerin Gösterimi</vt:lpstr>
      <vt:lpstr>Örnek Resimler</vt:lpstr>
      <vt:lpstr>Resim Dosyalarında Renklerin Gösterimi</vt:lpstr>
      <vt:lpstr>Önemsiz bite ekleme(Least Siginificant (LSB)) </vt:lpstr>
      <vt:lpstr>Önemsiz bite ekleme(Least Siginificant (LSB)) </vt:lpstr>
      <vt:lpstr>Gri-seviye Resimlerde LSB yöntemi </vt:lpstr>
      <vt:lpstr>24-bit Renkli Resimlerde LSB yöntemi</vt:lpstr>
      <vt:lpstr>LSB ile veri gizleme</vt:lpstr>
      <vt:lpstr>Uygulama -</vt:lpstr>
      <vt:lpstr>Uygulama – EzStego ile Gif Üzerinde Gizleme</vt:lpstr>
      <vt:lpstr>Ödev - </vt:lpstr>
      <vt:lpstr>Ses İçerisine Veri Gizleme</vt:lpstr>
      <vt:lpstr>Ses İçerisine Veri Gizleme Yöntemleri</vt:lpstr>
      <vt:lpstr>Uygulama – Morse Şifreleme </vt:lpstr>
      <vt:lpstr>Uygulama – Spread Spectrum </vt:lpstr>
      <vt:lpstr>Spread Spectrum Frekans İle Veri Gizleme </vt:lpstr>
      <vt:lpstr>Uygulama - Spectrum Frekans İle Veri Gizleme </vt:lpstr>
      <vt:lpstr>Uygulama – Müziksel Şifreleme </vt:lpstr>
      <vt:lpstr>Uygulama – DeepSound ile Şifreleme</vt:lpstr>
      <vt:lpstr>DTMF (Dual-Tone Multi-Frequency) kodları </vt:lpstr>
      <vt:lpstr>DTMF (Dual-Tone Multi-Frequency) kodları </vt:lpstr>
      <vt:lpstr>Uygulama – Telefon Tuş Seslerinin Tespiti</vt:lpstr>
      <vt:lpstr>Uygulama – Ters Çevirilmiş Ses Dosyası</vt:lpstr>
      <vt:lpstr>Uygulama - XOR</vt:lpstr>
      <vt:lpstr>Uygulama - </vt:lpstr>
      <vt:lpstr>Uygulama - </vt:lpstr>
      <vt:lpstr>Uygulama – Steg Solve</vt:lpstr>
      <vt:lpstr>Video İçine Veri Gizleme</vt:lpstr>
      <vt:lpstr>Kaynakça</vt:lpstr>
      <vt:lpstr>Kaynaklar</vt:lpstr>
      <vt:lpstr>PowerPoint Sunusu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2016-06-09T09:42:21Z</dcterms:created>
  <dcterms:modified xsi:type="dcterms:W3CDTF">2016-07-29T13:28:36Z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